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Lst>
  <p:sldSz cx="9144000" cy="5143500" type="screen16x9"/>
  <p:notesSz cx="6858000" cy="9144000"/>
  <p:embeddedFontLst>
    <p:embeddedFont>
      <p:font typeface="Concert One" pitchFamily="2" charset="0"/>
      <p:regular r:id="rId310"/>
    </p:embeddedFont>
    <p:embeddedFont>
      <p:font typeface="Roboto" panose="02000000000000000000" pitchFamily="2" charset="0"/>
      <p:regular r:id="rId311"/>
      <p:bold r:id="rId312"/>
      <p:italic r:id="rId313"/>
      <p:boldItalic r:id="rId314"/>
    </p:embeddedFont>
    <p:embeddedFont>
      <p:font typeface="Roboto Mono" panose="00000009000000000000" pitchFamily="49" charset="0"/>
      <p:regular r:id="rId315"/>
      <p:bold r:id="rId316"/>
      <p:italic r:id="rId317"/>
      <p:boldItalic r:id="rId3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B3FB09-C8C6-4E27-9BF6-C4FDCD0FE8BD}">
  <a:tblStyle styleId="{29B3FB09-C8C6-4E27-9BF6-C4FDCD0FE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6.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8.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9.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3.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5.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c8b2676d5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c8b2676d5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cb1d8f0d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cb1d8f0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cb7717cc6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cb7717cc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cb7717cc6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cb7717cc6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cb7717cc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cb7717cc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cb7717cc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cb7717cc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cb7717cc6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cb7717cc6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cb7717cc6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cb7717cc6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cb7717cc6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cb7717cc6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d6da8cfa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d6da8cfa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cca99c362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cca99c362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8b2676d5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c8b2676d5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cca99c36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cca99c36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cca99c362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cca99c362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cca99c362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cca99c362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cca99c3622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cca99c3622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cca99c362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cca99c362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cca99c3622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cca99c362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cca99c362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cca99c362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cca99c3622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cca99c3622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cca99c3622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cca99c3622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cca99c3622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cca99c3622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c8b2676d5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c8b2676d5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cca99c362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cca99c362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cca99c3622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cca99c3622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d38b9d8f1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d38b9d8f1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d38b9d8f1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d38b9d8f1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d38b9d8f1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d38b9d8f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d38b9d8f1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d38b9d8f1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d38b9d8f1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d38b9d8f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d38b9d8f1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d38b9d8f1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d38b9d8f1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d38b9d8f1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d38b9d8f1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d38b9d8f1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d725e397b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d725e397b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d38b9d8f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d38b9d8f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d38b9d8f1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d38b9d8f1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d38b9d8f1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d38b9d8f1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d38b9d8f1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d38b9d8f1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d38b9d8f1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d38b9d8f1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d38b9d8f1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d38b9d8f1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d38b9d8f1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d38b9d8f1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d38b9d8f1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d38b9d8f1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d38b9d8f1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d38b9d8f1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d38b9d8f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d38b9d8f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d725e397b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d725e397b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d38b9d8f1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d38b9d8f1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d38b9d8f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d38b9d8f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d38b9d8f1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d38b9d8f1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d38b9d8f1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d38b9d8f1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d38b9d8f1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d38b9d8f1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d38b9d8f1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d38b9d8f1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d38b9d8f1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d38b9d8f1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d38b9d8f1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d38b9d8f1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d38b9d8f1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d38b9d8f1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d38b9d8f1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d38b9d8f1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c8b2676d5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c8b2676d5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d38b9d8f1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d38b9d8f1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d38b9d8f1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d38b9d8f1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d38b9d8f1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d38b9d8f1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d38b9d8f1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d38b9d8f1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d38b9d8f1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d38b9d8f1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d38b9d8f1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d38b9d8f1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d38b9d8f13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d38b9d8f13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d38b9d8f1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d38b9d8f1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38b9d8f1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38b9d8f1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1d38b9d8f13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d38b9d8f13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c8b2676d5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c8b2676d5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d38b9d8f13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d38b9d8f13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d38b9d8f1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d38b9d8f1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d38b9d8f13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d38b9d8f1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d38b9d8f1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d38b9d8f1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d38b9d8f13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d38b9d8f1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d38b9d8f13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d38b9d8f13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d38b9d8f1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d38b9d8f13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d38b9d8f1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d38b9d8f1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d38b9d8f1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d38b9d8f1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cf87fb8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cf87fb87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c8b2676d5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c8b2676d5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cf87fb87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cf87fb87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cf87fb87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cf87fb87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cf87fb876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cf87fb87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1cfd299dd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1cfd299dd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cfd299dd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cfd299dd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cfd299dde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cfd299dde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cfd299dde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cfd299dd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cfd299dde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cfd299dde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cfd299dde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cfd299dde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cfd299dde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cfd299dde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8b2676d5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c8b2676d5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cfd299dde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cfd299dde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cfd299dde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cfd299dde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cfd299dde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1cfd299dde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cfd299dde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cfd299dde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cfd299dde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cfd299dde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cfd299dde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cfd299dde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d0e29cdb8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1d0e29cdb8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cfd299dde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cfd299dde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cfd299dde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1cfd299dde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d0e29cdb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1d0e29cdb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c8b570ed7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c8b570ed7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d0e29cdb8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d0e29cdb8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d6da8cfa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d6da8cfa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d0e29cdb8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d0e29cdb8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d0e29cdb8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d0e29cdb8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1cfd299dde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1cfd299dde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cfd299dde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1cfd299dde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cfd299dde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cfd299dde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cfd299dde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cfd299dde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1d0e29cdb8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1d0e29cdb8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1d0e29cdb8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d0e29cdb8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c8b2676d5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c8b2676d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c8b570ed7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c8b570ed7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1d0e29cdb8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1d0e29cdb8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d0e29cdb8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d0e29cdb8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1d3a151714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1d3a151714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1d3a151714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1d3a15171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d3a151714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d3a151714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1d3a15171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1d3a15171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d3a151714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d3a151714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1d3a151714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1d3a151714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d3a151714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d3a151714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d3a151714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d3a151714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c8b570ed7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c8b570ed7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d3a151714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1d3a151714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d3a151714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d3a151714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d3a151714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d3a151714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d3a151714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d3a151714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d3a151714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1d3a151714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d3a151714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d3a151714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1d3a151714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1d3a151714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d3a151714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d3a151714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d3a151714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d3a151714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d3a151714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d3a151714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c8b570ed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c8b570ed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d3a151714d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d3a151714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d3a151714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d3a151714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d3a151714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d3a151714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d3a151714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d3a151714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d3a151714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d3a151714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1bf1803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1bf1803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81bf1803d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81bf1803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181bf1803d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181bf1803d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81bf1803d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81bf1803d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81bf1803d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81bf1803d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c8b570ed7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c8b570ed7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81bf1803d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81bf1803d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81bf1803d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81bf1803d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181bf1803d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181bf1803d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81bf1803d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81bf1803d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81bf1803d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81bf1803d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81bf1803d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81bf1803d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81bf1803d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81bf1803d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81bf1803d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181bf1803d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81bf1803d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181bf1803d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81bf1803d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81bf1803d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c8b570ed7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c8b570ed7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81bf1803d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181bf1803d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181bf1803dc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181bf1803d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81bf1803d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81bf1803d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81bf1803d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81bf1803d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81bf1803d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81bf1803d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81bf1803d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81bf1803d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81bf1803d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81bf1803d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81bf1803d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81bf1803d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81bf1803d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81bf1803d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181bf1803d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181bf1803d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c8b570ed7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c8b570ed7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181bf1803d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81bf1803d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181bf1803d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181bf1803d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181bf1803d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181bf1803d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81bf1803dc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81bf1803dc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181bf1803d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181bf1803d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81bf1803d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81bf1803d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81bf1803d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181bf1803d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81bf1803dc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81bf1803dc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181bf1803d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181bf1803d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181bf1803dc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181bf1803d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8b570ed7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8b570ed7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81bf1803dc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81bf1803dc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81bf1803dc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81bf1803d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181bf1803dc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181bf1803dc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81bf1803d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81bf1803d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d58a181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d58a181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d58a181f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d58a181f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1d58a181f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1d58a181f0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d58a181f0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1d58a181f0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d58a181f0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d58a181f0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81bf1803dc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81bf1803dc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8b570ed7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8b570ed7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81bf1803d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81bf1803d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81bf1803d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81bf1803d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d74fea4dc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d74fea4dc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1d74fea4dc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1d74fea4dc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d74fea4dc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d74fea4dc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1d74fea4dc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1d74fea4dc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1d74fea4dc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1d74fea4dc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d74fea4dc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d74fea4dc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1d74fea4dc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1d74fea4d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d74fea4dc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d74fea4dc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c8c08b2ad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c8c08b2ad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d74fea4dc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d74fea4dc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1d74fea4dc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1d74fea4dc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1d74fea4dc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1d74fea4dc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d74fea4dc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d74fea4dc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d74fea4dc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d74fea4dc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d74fea4dc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d74fea4dc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d74fea4dc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d74fea4dc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d74fea4dc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d74fea4dc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d74fea4dc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d74fea4dc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d74fea4dc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d74fea4dc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c8c08b2ad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c8c08b2ad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dbf1b8f1e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1dbf1b8f1e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1dbf1b8f1e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1dbf1b8f1e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dbf1b8f1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dbf1b8f1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1dbf1b8f1e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1dbf1b8f1e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1dbf1b8f1e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1dbf1b8f1e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016ed3133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016ed3133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1dbf1b8f1e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1dbf1b8f1e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dbf1b8f1e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dbf1b8f1e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1dbf1b8f1e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1dbf1b8f1e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20182d780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20182d780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c8b2676d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c8b2676d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c8c08b2ad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8c08b2a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20182d7803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20182d7803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20182d7803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20182d7803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20182d780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20182d780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20182d7803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20182d7803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0182d780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20182d780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20182d780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20182d780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0182d780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20182d780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20182d7803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20182d7803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c8c08b2a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c8c08b2a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c8c08b2ad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c8c08b2ad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c8c08b2ad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c8c08b2ad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c8c08b2ad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c8c08b2ad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d6da8cfa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d6da8cfa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c8c08b2ad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c8c08b2ad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8c08b2ad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c8c08b2ad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c8c08b2ad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c8c08b2ad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c8c08b2ad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c8c08b2ad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c8b2676d5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c8b2676d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d6da8cfa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d6da8cfa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d6da8cfad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d6da8cfad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c8c08b2ad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c8c08b2ad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c8c08b2ad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c8c08b2ad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c8c08b2ad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c8c08b2ad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c8c08b2ad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c8c08b2ad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c8c08b2ad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c8c08b2ad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c8c08b2ad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c8c08b2ad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c8c08b2ad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c8c08b2ad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c8c08b2ad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c8c08b2ad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725e397b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d725e397b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d6da8cfad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d6da8cfad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c8c08b2ad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c8c08b2ad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c8c08b2ad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c8c08b2ad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917ed365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917ed365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c917ed365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c917ed365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c917ed365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c917ed365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c923aabd6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923aabd6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c923aabd6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c923aabd6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c923aabd6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c923aabd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923aabd6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923aabd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c8b2676d5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c8b2676d5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c923aabd6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c923aabd6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c923aabd6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c923aabd6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c923aabd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c923aabd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c923aabd6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c923aabd6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c923aabd6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c923aabd6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c923aabd6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c923aabd6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c923aabd6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c923aabd6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c923aabd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c923aabd6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c923aabd6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c923aabd6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c923aabd6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c923aabd6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d725e397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d725e397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c923aabd6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c923aabd6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c923aabd6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c923aabd6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c923aabd6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c923aabd6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c923aabd6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c923aabd6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c923aabd6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c923aabd6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c923aabd6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c923aabd6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c923aabd65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c923aabd6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c923aabd65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c923aabd6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c923aabd6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c923aabd6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c923aabd6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c923aabd6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c8b2676d5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c8b2676d5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c923aabd6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c923aabd6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c923aabd6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c923aabd6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c923aabd6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c923aabd6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c923aabd6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c923aabd6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c923aabd65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c923aabd6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c923aabd65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c923aabd6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c923aabd6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c923aabd6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c923aabd6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c923aabd65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c923aabd6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c923aabd6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c923aabd65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c923aabd6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c8b2676d5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c8b2676d5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c923aabd65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c923aabd6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a1be6d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a1be6de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ca1be6de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ca1be6de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ca1be6de8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ca1be6de8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ca1be6de8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ca1be6de8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ca6efa2b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ca6efa2b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ca6efa2b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ca6efa2b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ca6efa2b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ca6efa2b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ca6efa2b2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ca6efa2b2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ca6efa2b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ca6efa2b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Kubernetes Course" type="title">
  <p:cSld name="TITLE">
    <p:bg>
      <p:bgPr>
        <a:gradFill>
          <a:gsLst>
            <a:gs pos="0">
              <a:srgbClr val="3177EE"/>
            </a:gs>
            <a:gs pos="100000">
              <a:srgbClr val="113D8A"/>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1pPr>
            <a:lvl2pPr lvl="1" algn="ctr">
              <a:spcBef>
                <a:spcPts val="0"/>
              </a:spcBef>
              <a:spcAft>
                <a:spcPts val="0"/>
              </a:spcAft>
              <a:buSzPts val="5200"/>
              <a:buFont typeface="Concert One"/>
              <a:buNone/>
              <a:defRPr sz="5200">
                <a:latin typeface="Concert One"/>
                <a:ea typeface="Concert One"/>
                <a:cs typeface="Concert One"/>
                <a:sym typeface="Concert One"/>
              </a:defRPr>
            </a:lvl2pPr>
            <a:lvl3pPr lvl="2" algn="ctr">
              <a:spcBef>
                <a:spcPts val="0"/>
              </a:spcBef>
              <a:spcAft>
                <a:spcPts val="0"/>
              </a:spcAft>
              <a:buSzPts val="5200"/>
              <a:buFont typeface="Concert One"/>
              <a:buNone/>
              <a:defRPr sz="5200">
                <a:latin typeface="Concert One"/>
                <a:ea typeface="Concert One"/>
                <a:cs typeface="Concert One"/>
                <a:sym typeface="Concert One"/>
              </a:defRPr>
            </a:lvl3pPr>
            <a:lvl4pPr lvl="3" algn="ctr">
              <a:spcBef>
                <a:spcPts val="0"/>
              </a:spcBef>
              <a:spcAft>
                <a:spcPts val="0"/>
              </a:spcAft>
              <a:buSzPts val="5200"/>
              <a:buFont typeface="Concert One"/>
              <a:buNone/>
              <a:defRPr sz="5200">
                <a:latin typeface="Concert One"/>
                <a:ea typeface="Concert One"/>
                <a:cs typeface="Concert One"/>
                <a:sym typeface="Concert One"/>
              </a:defRPr>
            </a:lvl4pPr>
            <a:lvl5pPr lvl="4" algn="ctr">
              <a:spcBef>
                <a:spcPts val="0"/>
              </a:spcBef>
              <a:spcAft>
                <a:spcPts val="0"/>
              </a:spcAft>
              <a:buSzPts val="5200"/>
              <a:buFont typeface="Concert One"/>
              <a:buNone/>
              <a:defRPr sz="5200">
                <a:latin typeface="Concert One"/>
                <a:ea typeface="Concert One"/>
                <a:cs typeface="Concert One"/>
                <a:sym typeface="Concert One"/>
              </a:defRPr>
            </a:lvl5pPr>
            <a:lvl6pPr lvl="5" algn="ctr">
              <a:spcBef>
                <a:spcPts val="0"/>
              </a:spcBef>
              <a:spcAft>
                <a:spcPts val="0"/>
              </a:spcAft>
              <a:buSzPts val="5200"/>
              <a:buFont typeface="Concert One"/>
              <a:buNone/>
              <a:defRPr sz="5200">
                <a:latin typeface="Concert One"/>
                <a:ea typeface="Concert One"/>
                <a:cs typeface="Concert One"/>
                <a:sym typeface="Concert One"/>
              </a:defRPr>
            </a:lvl6pPr>
            <a:lvl7pPr lvl="6" algn="ctr">
              <a:spcBef>
                <a:spcPts val="0"/>
              </a:spcBef>
              <a:spcAft>
                <a:spcPts val="0"/>
              </a:spcAft>
              <a:buSzPts val="5200"/>
              <a:buFont typeface="Concert One"/>
              <a:buNone/>
              <a:defRPr sz="5200">
                <a:latin typeface="Concert One"/>
                <a:ea typeface="Concert One"/>
                <a:cs typeface="Concert One"/>
                <a:sym typeface="Concert One"/>
              </a:defRPr>
            </a:lvl7pPr>
            <a:lvl8pPr lvl="7" algn="ctr">
              <a:spcBef>
                <a:spcPts val="0"/>
              </a:spcBef>
              <a:spcAft>
                <a:spcPts val="0"/>
              </a:spcAft>
              <a:buSzPts val="5200"/>
              <a:buFont typeface="Concert One"/>
              <a:buNone/>
              <a:defRPr sz="5200">
                <a:latin typeface="Concert One"/>
                <a:ea typeface="Concert One"/>
                <a:cs typeface="Concert One"/>
                <a:sym typeface="Concert One"/>
              </a:defRPr>
            </a:lvl8pPr>
            <a:lvl9pPr lvl="8" algn="ctr">
              <a:spcBef>
                <a:spcPts val="0"/>
              </a:spcBef>
              <a:spcAft>
                <a:spcPts val="0"/>
              </a:spcAft>
              <a:buSzPts val="5200"/>
              <a:buFont typeface="Concert One"/>
              <a:buNone/>
              <a:defRPr sz="5200">
                <a:latin typeface="Concert One"/>
                <a:ea typeface="Concert One"/>
                <a:cs typeface="Concert One"/>
                <a:sym typeface="Concert One"/>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3F3F3"/>
              </a:buClr>
              <a:buSzPts val="2800"/>
              <a:buFont typeface="Concert One"/>
              <a:buNone/>
              <a:defRPr sz="2800">
                <a:solidFill>
                  <a:srgbClr val="F3F3F3"/>
                </a:solidFill>
                <a:latin typeface="Concert One"/>
                <a:ea typeface="Concert One"/>
                <a:cs typeface="Concert One"/>
                <a:sym typeface="Concert One"/>
              </a:defRPr>
            </a:lvl1pPr>
            <a:lvl2pPr lvl="1" algn="ctr">
              <a:lnSpc>
                <a:spcPct val="100000"/>
              </a:lnSpc>
              <a:spcBef>
                <a:spcPts val="0"/>
              </a:spcBef>
              <a:spcAft>
                <a:spcPts val="0"/>
              </a:spcAft>
              <a:buSzPts val="2800"/>
              <a:buFont typeface="Concert One"/>
              <a:buNone/>
              <a:defRPr sz="2800">
                <a:latin typeface="Concert One"/>
                <a:ea typeface="Concert One"/>
                <a:cs typeface="Concert One"/>
                <a:sym typeface="Concert One"/>
              </a:defRPr>
            </a:lvl2pPr>
            <a:lvl3pPr lvl="2" algn="ctr">
              <a:lnSpc>
                <a:spcPct val="100000"/>
              </a:lnSpc>
              <a:spcBef>
                <a:spcPts val="0"/>
              </a:spcBef>
              <a:spcAft>
                <a:spcPts val="0"/>
              </a:spcAft>
              <a:buSzPts val="2800"/>
              <a:buFont typeface="Concert One"/>
              <a:buNone/>
              <a:defRPr sz="2800">
                <a:latin typeface="Concert One"/>
                <a:ea typeface="Concert One"/>
                <a:cs typeface="Concert One"/>
                <a:sym typeface="Concert One"/>
              </a:defRPr>
            </a:lvl3pPr>
            <a:lvl4pPr lvl="3" algn="ctr">
              <a:lnSpc>
                <a:spcPct val="100000"/>
              </a:lnSpc>
              <a:spcBef>
                <a:spcPts val="0"/>
              </a:spcBef>
              <a:spcAft>
                <a:spcPts val="0"/>
              </a:spcAft>
              <a:buSzPts val="2800"/>
              <a:buFont typeface="Concert One"/>
              <a:buNone/>
              <a:defRPr sz="2800">
                <a:latin typeface="Concert One"/>
                <a:ea typeface="Concert One"/>
                <a:cs typeface="Concert One"/>
                <a:sym typeface="Concert One"/>
              </a:defRPr>
            </a:lvl4pPr>
            <a:lvl5pPr lvl="4" algn="ctr">
              <a:lnSpc>
                <a:spcPct val="100000"/>
              </a:lnSpc>
              <a:spcBef>
                <a:spcPts val="0"/>
              </a:spcBef>
              <a:spcAft>
                <a:spcPts val="0"/>
              </a:spcAft>
              <a:buSzPts val="2800"/>
              <a:buFont typeface="Concert One"/>
              <a:buNone/>
              <a:defRPr sz="2800">
                <a:latin typeface="Concert One"/>
                <a:ea typeface="Concert One"/>
                <a:cs typeface="Concert One"/>
                <a:sym typeface="Concert One"/>
              </a:defRPr>
            </a:lvl5pPr>
            <a:lvl6pPr lvl="5" algn="ctr">
              <a:lnSpc>
                <a:spcPct val="100000"/>
              </a:lnSpc>
              <a:spcBef>
                <a:spcPts val="0"/>
              </a:spcBef>
              <a:spcAft>
                <a:spcPts val="0"/>
              </a:spcAft>
              <a:buSzPts val="2800"/>
              <a:buFont typeface="Concert One"/>
              <a:buNone/>
              <a:defRPr sz="2800">
                <a:latin typeface="Concert One"/>
                <a:ea typeface="Concert One"/>
                <a:cs typeface="Concert One"/>
                <a:sym typeface="Concert One"/>
              </a:defRPr>
            </a:lvl6pPr>
            <a:lvl7pPr lvl="6" algn="ctr">
              <a:lnSpc>
                <a:spcPct val="100000"/>
              </a:lnSpc>
              <a:spcBef>
                <a:spcPts val="0"/>
              </a:spcBef>
              <a:spcAft>
                <a:spcPts val="0"/>
              </a:spcAft>
              <a:buSzPts val="2800"/>
              <a:buFont typeface="Concert One"/>
              <a:buNone/>
              <a:defRPr sz="2800">
                <a:latin typeface="Concert One"/>
                <a:ea typeface="Concert One"/>
                <a:cs typeface="Concert One"/>
                <a:sym typeface="Concert One"/>
              </a:defRPr>
            </a:lvl7pPr>
            <a:lvl8pPr lvl="7" algn="ctr">
              <a:lnSpc>
                <a:spcPct val="100000"/>
              </a:lnSpc>
              <a:spcBef>
                <a:spcPts val="0"/>
              </a:spcBef>
              <a:spcAft>
                <a:spcPts val="0"/>
              </a:spcAft>
              <a:buSzPts val="2800"/>
              <a:buFont typeface="Concert One"/>
              <a:buNone/>
              <a:defRPr sz="2800">
                <a:latin typeface="Concert One"/>
                <a:ea typeface="Concert One"/>
                <a:cs typeface="Concert One"/>
                <a:sym typeface="Concert One"/>
              </a:defRPr>
            </a:lvl8pPr>
            <a:lvl9pPr lvl="8" algn="ctr">
              <a:lnSpc>
                <a:spcPct val="100000"/>
              </a:lnSpc>
              <a:spcBef>
                <a:spcPts val="0"/>
              </a:spcBef>
              <a:spcAft>
                <a:spcPts val="0"/>
              </a:spcAft>
              <a:buSzPts val="2800"/>
              <a:buFont typeface="Concert One"/>
              <a:buNone/>
              <a:defRPr sz="2800">
                <a:latin typeface="Concert One"/>
                <a:ea typeface="Concert One"/>
                <a:cs typeface="Concert One"/>
                <a:sym typeface="Concert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DFE9FB"/>
            </a:gs>
            <a:gs pos="100000">
              <a:srgbClr val="6E9BE7"/>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Concert One"/>
              <a:buNone/>
              <a:defRPr sz="3600">
                <a:latin typeface="Concert One"/>
                <a:ea typeface="Concert One"/>
                <a:cs typeface="Concert One"/>
                <a:sym typeface="Concert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00"/>
              <a:buFont typeface="Concert One"/>
              <a:buNone/>
              <a:defRPr sz="3400">
                <a:latin typeface="Concert One"/>
                <a:ea typeface="Concert One"/>
                <a:cs typeface="Concert One"/>
                <a:sym typeface="Concert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lnSpc>
                <a:spcPct val="150000"/>
              </a:lnSpc>
              <a:spcBef>
                <a:spcPts val="0"/>
              </a:spcBef>
              <a:spcAft>
                <a:spcPts val="0"/>
              </a:spcAft>
              <a:buSzPts val="1800"/>
              <a:buFont typeface="Roboto Mono"/>
              <a:buChar char="●"/>
              <a:defRPr>
                <a:latin typeface="Roboto Mono"/>
                <a:ea typeface="Roboto Mono"/>
                <a:cs typeface="Roboto Mono"/>
                <a:sym typeface="Roboto Mono"/>
              </a:defRPr>
            </a:lvl1pPr>
            <a:lvl2pPr marL="914400" lvl="1"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2pPr>
            <a:lvl3pPr marL="1371600" lvl="2"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3pPr>
            <a:lvl4pPr marL="1828800" lvl="3"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4pPr>
            <a:lvl5pPr marL="2286000" lvl="4"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5pPr>
            <a:lvl6pPr marL="2743200" lvl="5"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6pPr>
            <a:lvl7pPr marL="3200400" lvl="6"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7pPr>
            <a:lvl8pPr marL="3657600" lvl="7"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8pPr>
            <a:lvl9pPr marL="4114800" lvl="8" indent="-317500">
              <a:lnSpc>
                <a:spcPct val="150000"/>
              </a:lnSpc>
              <a:spcBef>
                <a:spcPts val="0"/>
              </a:spcBef>
              <a:spcAft>
                <a:spcPts val="0"/>
              </a:spcAft>
              <a:buSzPts val="1400"/>
              <a:buFont typeface="Roboto Mono"/>
              <a:buChar char="■"/>
              <a:defRPr>
                <a:latin typeface="Roboto Mono"/>
                <a:ea typeface="Roboto Mono"/>
                <a:cs typeface="Roboto Mono"/>
                <a:sym typeface="Roboto Mono"/>
              </a:defRPr>
            </a:lvl9pPr>
          </a:lstStyle>
          <a:p>
            <a:endParaRPr/>
          </a:p>
        </p:txBody>
      </p:sp>
      <p:pic>
        <p:nvPicPr>
          <p:cNvPr id="22" name="Google Shape;22;p4"/>
          <p:cNvPicPr preferRelativeResize="0"/>
          <p:nvPr/>
        </p:nvPicPr>
        <p:blipFill>
          <a:blip r:embed="rId2">
            <a:alphaModFix/>
          </a:blip>
          <a:stretch>
            <a:fillRect/>
          </a:stretch>
        </p:blipFill>
        <p:spPr>
          <a:xfrm>
            <a:off x="8103750" y="-52625"/>
            <a:ext cx="1040251" cy="101004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ocker.com/engine/install/ubuntu/"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sohu/django-tutoria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hub.docker.com/r/misohu/django-school-projec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www.michalhucko.com/api"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hyperlink" Target="http://www.michalhucko.com/gallery"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6.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0.xml"/><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1.xml"/><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2.xml"/><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3.xml"/><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4.xml"/><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5.xml"/><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6.xml"/><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console/"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aws.amazon.com/singlesignon/latest/userguide/howtogetcredentials.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docs.aws.amazon.com/cli/latest/userguide/getting-started-install.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aws.amazon.com/eks/latest/userguide/eksctl.html"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hub.docker.com/_/nginx"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sk">
                <a:latin typeface="Concert One"/>
                <a:ea typeface="Concert One"/>
                <a:cs typeface="Concert One"/>
                <a:sym typeface="Concert One"/>
              </a:rPr>
              <a:t>Kubernetes course</a:t>
            </a:r>
            <a:endParaRPr>
              <a:latin typeface="Concert One"/>
              <a:ea typeface="Concert One"/>
              <a:cs typeface="Concert One"/>
              <a:sym typeface="Concer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sk"/>
              <a:t>Rest of this course focuses primarily on Docker containers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 with Kubernetes </a:t>
            </a:r>
            <a:endParaRPr/>
          </a:p>
        </p:txBody>
      </p:sp>
      <p:sp>
        <p:nvSpPr>
          <p:cNvPr id="762" name="Google Shape;762;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can always </a:t>
            </a:r>
            <a:r>
              <a:rPr lang="sk" b="1"/>
              <a:t>get </a:t>
            </a:r>
            <a:r>
              <a:rPr lang="sk"/>
              <a:t>any resource you think it’s broken.</a:t>
            </a:r>
            <a:endParaRPr/>
          </a:p>
          <a:p>
            <a:pPr marL="457200" lvl="0" indent="-342900" algn="l" rtl="0">
              <a:spcBef>
                <a:spcPts val="0"/>
              </a:spcBef>
              <a:spcAft>
                <a:spcPts val="0"/>
              </a:spcAft>
              <a:buSzPts val="1800"/>
              <a:buChar char="●"/>
            </a:pPr>
            <a:r>
              <a:rPr lang="sk"/>
              <a:t>If you need more information you can </a:t>
            </a:r>
            <a:r>
              <a:rPr lang="sk" b="1"/>
              <a:t>describe </a:t>
            </a:r>
            <a:r>
              <a:rPr lang="sk"/>
              <a:t>particular resource by the resource name.</a:t>
            </a:r>
            <a:endParaRPr/>
          </a:p>
        </p:txBody>
      </p:sp>
      <p:sp>
        <p:nvSpPr>
          <p:cNvPr id="763" name="Google Shape;763;p112"/>
          <p:cNvSpPr txBox="1"/>
          <p:nvPr/>
        </p:nvSpPr>
        <p:spPr>
          <a:xfrm>
            <a:off x="2551950" y="3114900"/>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describe pod pod-name</a:t>
            </a:r>
            <a:endParaRPr>
              <a:solidFill>
                <a:schemeClr val="lt2"/>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Pod’s Status</a:t>
            </a:r>
            <a:endParaRPr/>
          </a:p>
        </p:txBody>
      </p:sp>
      <p:sp>
        <p:nvSpPr>
          <p:cNvPr id="769" name="Google Shape;769;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sk" b="1"/>
              <a:t>Pending: </a:t>
            </a:r>
            <a:endParaRPr/>
          </a:p>
          <a:p>
            <a:pPr marL="914400" lvl="1" indent="-304165" algn="l" rtl="0">
              <a:spcBef>
                <a:spcPts val="0"/>
              </a:spcBef>
              <a:spcAft>
                <a:spcPts val="0"/>
              </a:spcAft>
              <a:buSzPct val="100000"/>
              <a:buChar char="○"/>
            </a:pPr>
            <a:r>
              <a:rPr lang="sk"/>
              <a:t>Complpex state saying that pod may not be scheduled yet (node has not been chosen).</a:t>
            </a:r>
            <a:endParaRPr/>
          </a:p>
          <a:p>
            <a:pPr marL="914400" lvl="1" indent="-304165" algn="l" rtl="0">
              <a:spcBef>
                <a:spcPts val="0"/>
              </a:spcBef>
              <a:spcAft>
                <a:spcPts val="0"/>
              </a:spcAft>
              <a:buSzPct val="100000"/>
              <a:buChar char="○"/>
            </a:pPr>
            <a:r>
              <a:rPr lang="sk"/>
              <a:t>Or that the containers are not read (you may see status ContainerCreating).</a:t>
            </a:r>
            <a:endParaRPr/>
          </a:p>
          <a:p>
            <a:pPr marL="457200" lvl="0" indent="-325755" algn="l" rtl="0">
              <a:spcBef>
                <a:spcPts val="0"/>
              </a:spcBef>
              <a:spcAft>
                <a:spcPts val="0"/>
              </a:spcAft>
              <a:buSzPct val="100000"/>
              <a:buChar char="●"/>
            </a:pPr>
            <a:r>
              <a:rPr lang="sk" b="1"/>
              <a:t>Running:</a:t>
            </a:r>
            <a:endParaRPr b="1"/>
          </a:p>
          <a:p>
            <a:pPr marL="914400" lvl="1" indent="-304165" algn="l" rtl="0">
              <a:spcBef>
                <a:spcPts val="0"/>
              </a:spcBef>
              <a:spcAft>
                <a:spcPts val="0"/>
              </a:spcAft>
              <a:buSzPct val="100000"/>
              <a:buChar char="○"/>
            </a:pPr>
            <a:r>
              <a:rPr lang="sk"/>
              <a:t>Scheduled and at least 1 container still running.</a:t>
            </a:r>
            <a:endParaRPr/>
          </a:p>
          <a:p>
            <a:pPr marL="457200" lvl="0" indent="-325755" algn="l" rtl="0">
              <a:spcBef>
                <a:spcPts val="0"/>
              </a:spcBef>
              <a:spcAft>
                <a:spcPts val="0"/>
              </a:spcAft>
              <a:buSzPct val="100000"/>
              <a:buChar char="●"/>
            </a:pPr>
            <a:r>
              <a:rPr lang="sk" b="1"/>
              <a:t>Succeed:</a:t>
            </a:r>
            <a:endParaRPr b="1"/>
          </a:p>
          <a:p>
            <a:pPr marL="914400" lvl="1" indent="-304165" algn="l" rtl="0">
              <a:spcBef>
                <a:spcPts val="0"/>
              </a:spcBef>
              <a:spcAft>
                <a:spcPts val="0"/>
              </a:spcAft>
              <a:buSzPct val="100000"/>
              <a:buChar char="○"/>
            </a:pPr>
            <a:r>
              <a:rPr lang="sk"/>
              <a:t>All containers ended with OK (pod won’t be restarted).</a:t>
            </a:r>
            <a:endParaRPr/>
          </a:p>
          <a:p>
            <a:pPr marL="457200" lvl="0" indent="-325755" algn="l" rtl="0">
              <a:spcBef>
                <a:spcPts val="0"/>
              </a:spcBef>
              <a:spcAft>
                <a:spcPts val="0"/>
              </a:spcAft>
              <a:buSzPct val="100000"/>
              <a:buChar char="●"/>
            </a:pPr>
            <a:r>
              <a:rPr lang="sk" b="1"/>
              <a:t>Failed</a:t>
            </a:r>
            <a:endParaRPr b="1"/>
          </a:p>
          <a:p>
            <a:pPr marL="914400" lvl="1" indent="-304165" algn="l" rtl="0">
              <a:spcBef>
                <a:spcPts val="0"/>
              </a:spcBef>
              <a:spcAft>
                <a:spcPts val="0"/>
              </a:spcAft>
              <a:buSzPct val="100000"/>
              <a:buChar char="○"/>
            </a:pPr>
            <a:r>
              <a:rPr lang="sk"/>
              <a:t>All containers are terminated and at least one with failure.</a:t>
            </a:r>
            <a:endParaRPr/>
          </a:p>
          <a:p>
            <a:pPr marL="457200" lvl="0" indent="-325755" algn="l" rtl="0">
              <a:spcBef>
                <a:spcPts val="0"/>
              </a:spcBef>
              <a:spcAft>
                <a:spcPts val="0"/>
              </a:spcAft>
              <a:buSzPct val="100000"/>
              <a:buChar char="●"/>
            </a:pPr>
            <a:r>
              <a:rPr lang="sk" b="1"/>
              <a:t>Unknown</a:t>
            </a:r>
            <a:endParaRPr b="1"/>
          </a:p>
          <a:p>
            <a:pPr marL="914400" lvl="1" indent="-304165" algn="l" rtl="0">
              <a:spcBef>
                <a:spcPts val="0"/>
              </a:spcBef>
              <a:spcAft>
                <a:spcPts val="0"/>
              </a:spcAft>
              <a:buSzPct val="100000"/>
              <a:buChar char="○"/>
            </a:pPr>
            <a:r>
              <a:rPr lang="sk"/>
              <a:t>Can’t speak to pod (most likely network problem).</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 with the application</a:t>
            </a:r>
            <a:endParaRPr/>
          </a:p>
        </p:txBody>
      </p:sp>
      <p:sp>
        <p:nvSpPr>
          <p:cNvPr id="775" name="Google Shape;775;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Here Kubernetes allows us to check the application logs with </a:t>
            </a:r>
            <a:r>
              <a:rPr lang="sk" b="1"/>
              <a:t>logs </a:t>
            </a:r>
            <a:r>
              <a:rPr lang="sk"/>
              <a:t>command.</a:t>
            </a:r>
            <a:endParaRPr/>
          </a:p>
          <a:p>
            <a:pPr marL="457200" lvl="0" indent="-342900" algn="l" rtl="0">
              <a:spcBef>
                <a:spcPts val="0"/>
              </a:spcBef>
              <a:spcAft>
                <a:spcPts val="0"/>
              </a:spcAft>
              <a:buSzPts val="1800"/>
              <a:buChar char="●"/>
            </a:pPr>
            <a:r>
              <a:rPr lang="sk"/>
              <a:t>We can also </a:t>
            </a:r>
            <a:r>
              <a:rPr lang="sk" b="1"/>
              <a:t>exec </a:t>
            </a:r>
            <a:r>
              <a:rPr lang="sk"/>
              <a:t>into the running pod to examine the pod.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Ephemeral pods</a:t>
            </a:r>
            <a:endParaRPr/>
          </a:p>
        </p:txBody>
      </p:sp>
      <p:sp>
        <p:nvSpPr>
          <p:cNvPr id="781" name="Google Shape;781;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Kubernetes pods are designed to be ephemeral</a:t>
            </a:r>
            <a:endParaRPr/>
          </a:p>
          <a:p>
            <a:pPr marL="914400" lvl="1" indent="-317500" algn="l" rtl="0">
              <a:spcBef>
                <a:spcPts val="0"/>
              </a:spcBef>
              <a:spcAft>
                <a:spcPts val="0"/>
              </a:spcAft>
              <a:buSzPts val="1400"/>
              <a:buChar char="○"/>
            </a:pPr>
            <a:r>
              <a:rPr lang="sk"/>
              <a:t>When they are gone they are gone (there is no way to create exactly same pod).</a:t>
            </a:r>
            <a:endParaRPr/>
          </a:p>
          <a:p>
            <a:pPr marL="457200" lvl="0" indent="-342900" algn="l" rtl="0">
              <a:spcBef>
                <a:spcPts val="0"/>
              </a:spcBef>
              <a:spcAft>
                <a:spcPts val="0"/>
              </a:spcAft>
              <a:buSzPts val="1800"/>
              <a:buChar char="●"/>
            </a:pPr>
            <a:r>
              <a:rPr lang="sk"/>
              <a:t>Pods are unique even if they run the same application. </a:t>
            </a:r>
            <a:endParaRPr/>
          </a:p>
          <a:p>
            <a:pPr marL="457200" lvl="0" indent="-342900" algn="l" rtl="0">
              <a:spcBef>
                <a:spcPts val="0"/>
              </a:spcBef>
              <a:spcAft>
                <a:spcPts val="0"/>
              </a:spcAft>
              <a:buSzPts val="1800"/>
              <a:buChar char="●"/>
            </a:pPr>
            <a:r>
              <a:rPr lang="sk"/>
              <a:t>If you exec into pod and do some changes the changes won’t persist the pod restart.</a:t>
            </a:r>
            <a:endParaRPr/>
          </a:p>
          <a:p>
            <a:pPr marL="457200" lvl="0" indent="-342900" algn="l" rtl="0">
              <a:spcBef>
                <a:spcPts val="0"/>
              </a:spcBef>
              <a:spcAft>
                <a:spcPts val="0"/>
              </a:spcAft>
              <a:buSzPts val="1800"/>
              <a:buChar char="●"/>
            </a:pPr>
            <a:r>
              <a:rPr lang="sk"/>
              <a:t>Pod restarts are normal and you may not even notice them. </a:t>
            </a:r>
            <a:endParaRPr/>
          </a:p>
          <a:p>
            <a:pPr marL="457200" lvl="0" indent="-342900" algn="l" rtl="0">
              <a:spcBef>
                <a:spcPts val="0"/>
              </a:spcBef>
              <a:spcAft>
                <a:spcPts val="0"/>
              </a:spcAft>
              <a:buSzPts val="1800"/>
              <a:buChar char="●"/>
            </a:pPr>
            <a:r>
              <a:rPr lang="sk"/>
              <a:t>Use the exec with caution.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787" name="Google Shape;787;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012_debugging_pods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sk"/>
              <a:t>Overriding Container command and entrypoint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798" name="Google Shape;798;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containers come with binaries which we want to run in different way as the default is.</a:t>
            </a:r>
            <a:endParaRPr/>
          </a:p>
          <a:p>
            <a:pPr marL="457200" lvl="0" indent="-342900" algn="l" rtl="0">
              <a:spcBef>
                <a:spcPts val="0"/>
              </a:spcBef>
              <a:spcAft>
                <a:spcPts val="0"/>
              </a:spcAft>
              <a:buSzPts val="1800"/>
              <a:buChar char="●"/>
            </a:pPr>
            <a:r>
              <a:rPr lang="sk"/>
              <a:t>There is small naming discrepancy between Docker and and Kubernetes in terms of container commands.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Custom pod command</a:t>
            </a:r>
            <a:endParaRPr/>
          </a:p>
        </p:txBody>
      </p:sp>
      <p:sp>
        <p:nvSpPr>
          <p:cNvPr id="804" name="Google Shape;804;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Docker images may come with CMD and ENTRYPOINT set.</a:t>
            </a:r>
            <a:endParaRPr/>
          </a:p>
          <a:p>
            <a:pPr marL="457200" lvl="0" indent="-342900" algn="l" rtl="0">
              <a:spcBef>
                <a:spcPts val="0"/>
              </a:spcBef>
              <a:spcAft>
                <a:spcPts val="0"/>
              </a:spcAft>
              <a:buSzPts val="1800"/>
              <a:buChar char="●"/>
            </a:pPr>
            <a:r>
              <a:rPr lang="sk"/>
              <a:t>You can override this with </a:t>
            </a:r>
            <a:r>
              <a:rPr lang="sk" b="1"/>
              <a:t>spec.containers[i].command and . args.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810" name="Google Shape;810;p1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013_command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Resource limits and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Docker</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Each cluster comes with limited resources</a:t>
            </a:r>
            <a:endParaRPr/>
          </a:p>
        </p:txBody>
      </p:sp>
      <p:sp>
        <p:nvSpPr>
          <p:cNvPr id="821" name="Google Shape;821;p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Organising pods into nodes its like building lego bricks with roof limits.</a:t>
            </a:r>
            <a:endParaRPr/>
          </a:p>
          <a:p>
            <a:pPr marL="457200" lvl="0" indent="-342900" algn="l" rtl="0">
              <a:spcBef>
                <a:spcPts val="0"/>
              </a:spcBef>
              <a:spcAft>
                <a:spcPts val="0"/>
              </a:spcAft>
              <a:buSzPts val="1800"/>
              <a:buChar char="●"/>
            </a:pPr>
            <a:r>
              <a:rPr lang="sk"/>
              <a:t>Kubernetes scheduler is the one responsible for choosing a node for a given pod.</a:t>
            </a:r>
            <a:endParaRPr/>
          </a:p>
          <a:p>
            <a:pPr marL="457200" lvl="0" indent="-342900" algn="l" rtl="0">
              <a:spcBef>
                <a:spcPts val="0"/>
              </a:spcBef>
              <a:spcAft>
                <a:spcPts val="0"/>
              </a:spcAft>
              <a:buSzPts val="1800"/>
              <a:buChar char="●"/>
            </a:pPr>
            <a:r>
              <a:rPr lang="sk"/>
              <a:t>Resource limits and requests helps us to put constraints on pods and their resources.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827" name="Google Shape;827;p1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Imagine having a pod which we want to schedule.</a:t>
            </a:r>
            <a:endParaRPr/>
          </a:p>
          <a:p>
            <a:pPr marL="457200" lvl="0" indent="-342900" algn="l" rtl="0">
              <a:spcBef>
                <a:spcPts val="0"/>
              </a:spcBef>
              <a:spcAft>
                <a:spcPts val="0"/>
              </a:spcAft>
              <a:buSzPts val="1800"/>
              <a:buChar char="●"/>
            </a:pPr>
            <a:r>
              <a:rPr lang="sk"/>
              <a:t>Which of the given nodes the Pod should be placed?</a:t>
            </a:r>
            <a:endParaRPr/>
          </a:p>
          <a:p>
            <a:pPr marL="457200" lvl="0" indent="-342900" algn="l" rtl="0">
              <a:spcBef>
                <a:spcPts val="0"/>
              </a:spcBef>
              <a:spcAft>
                <a:spcPts val="0"/>
              </a:spcAft>
              <a:buSzPts val="1800"/>
              <a:buChar char="●"/>
            </a:pPr>
            <a:r>
              <a:rPr lang="sk"/>
              <a:t>What is the minimal amount of RAM and CPU that the node needs? </a:t>
            </a:r>
            <a:endParaRPr/>
          </a:p>
          <a:p>
            <a:pPr marL="457200" lvl="0" indent="-342900" algn="l" rtl="0">
              <a:spcBef>
                <a:spcPts val="0"/>
              </a:spcBef>
              <a:spcAft>
                <a:spcPts val="0"/>
              </a:spcAft>
              <a:buSzPts val="1800"/>
              <a:buChar char="●"/>
            </a:pPr>
            <a:r>
              <a:rPr lang="sk"/>
              <a:t>What if node will have some problem causing it to use way too much resources.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Units in Kubernetes</a:t>
            </a:r>
            <a:endParaRPr/>
          </a:p>
        </p:txBody>
      </p:sp>
      <p:sp>
        <p:nvSpPr>
          <p:cNvPr id="833" name="Google Shape;833;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b="1"/>
              <a:t>CPU</a:t>
            </a:r>
            <a:endParaRPr b="1"/>
          </a:p>
          <a:p>
            <a:pPr marL="914400" lvl="1" indent="-317500" algn="l" rtl="0">
              <a:spcBef>
                <a:spcPts val="0"/>
              </a:spcBef>
              <a:spcAft>
                <a:spcPts val="0"/>
              </a:spcAft>
              <a:buSzPts val="1400"/>
              <a:buChar char="○"/>
            </a:pPr>
            <a:r>
              <a:rPr lang="sk"/>
              <a:t>“1”  - one vCpu </a:t>
            </a:r>
            <a:endParaRPr/>
          </a:p>
          <a:p>
            <a:pPr marL="914400" lvl="1" indent="-317500" algn="l" rtl="0">
              <a:spcBef>
                <a:spcPts val="0"/>
              </a:spcBef>
              <a:spcAft>
                <a:spcPts val="0"/>
              </a:spcAft>
              <a:buSzPts val="1400"/>
              <a:buChar char="○"/>
            </a:pPr>
            <a:r>
              <a:rPr lang="sk"/>
              <a:t>“0.5” - one half vCpu</a:t>
            </a:r>
            <a:endParaRPr/>
          </a:p>
          <a:p>
            <a:pPr marL="914400" lvl="1" indent="-317500" algn="l" rtl="0">
              <a:spcBef>
                <a:spcPts val="0"/>
              </a:spcBef>
              <a:spcAft>
                <a:spcPts val="0"/>
              </a:spcAft>
              <a:buSzPts val="1400"/>
              <a:buChar char="○"/>
            </a:pPr>
            <a:r>
              <a:rPr lang="sk"/>
              <a:t>“500m” - 500 milicores of VCPU == 0.5</a:t>
            </a:r>
            <a:endParaRPr/>
          </a:p>
          <a:p>
            <a:pPr marL="457200" lvl="0" indent="-342900" algn="l" rtl="0">
              <a:spcBef>
                <a:spcPts val="0"/>
              </a:spcBef>
              <a:spcAft>
                <a:spcPts val="0"/>
              </a:spcAft>
              <a:buSzPts val="1800"/>
              <a:buChar char="●"/>
            </a:pPr>
            <a:r>
              <a:rPr lang="sk" b="1"/>
              <a:t>RAM</a:t>
            </a:r>
            <a:endParaRPr b="1"/>
          </a:p>
          <a:p>
            <a:pPr marL="914400" lvl="1" indent="-317500" algn="l" rtl="0">
              <a:spcBef>
                <a:spcPts val="0"/>
              </a:spcBef>
              <a:spcAft>
                <a:spcPts val="0"/>
              </a:spcAft>
              <a:buSzPts val="1400"/>
              <a:buChar char="○"/>
            </a:pPr>
            <a:r>
              <a:rPr lang="sk"/>
              <a:t>1 MB = one Mega bite = 1024KB</a:t>
            </a:r>
            <a:endParaRPr/>
          </a:p>
          <a:p>
            <a:pPr marL="914400" lvl="1" indent="-317500" algn="l" rtl="0">
              <a:spcBef>
                <a:spcPts val="0"/>
              </a:spcBef>
              <a:spcAft>
                <a:spcPts val="0"/>
              </a:spcAft>
              <a:buSzPts val="1400"/>
              <a:buChar char="○"/>
            </a:pPr>
            <a:r>
              <a:rPr lang="sk"/>
              <a:t>1 Mi = one Mebi bite = 1000KiB</a:t>
            </a:r>
            <a:endParaRPr/>
          </a:p>
          <a:p>
            <a:pPr marL="914400" lvl="1" indent="-317500" algn="l" rtl="0">
              <a:spcBef>
                <a:spcPts val="0"/>
              </a:spcBef>
              <a:spcAft>
                <a:spcPts val="0"/>
              </a:spcAft>
              <a:buSzPts val="1400"/>
              <a:buChar char="○"/>
            </a:pPr>
            <a:r>
              <a:rPr lang="sk"/>
              <a:t>1 mB = one Mili bite</a:t>
            </a:r>
            <a:endParaRPr/>
          </a:p>
          <a:p>
            <a:pPr marL="914400" lvl="1" indent="-317500" algn="l" rtl="0">
              <a:spcBef>
                <a:spcPts val="0"/>
              </a:spcBef>
              <a:spcAft>
                <a:spcPts val="0"/>
              </a:spcAft>
              <a:buSzPts val="1400"/>
              <a:buChar char="○"/>
            </a:pPr>
            <a:r>
              <a:rPr lang="sk"/>
              <a:t>1 MB = one Megabite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Resource requests</a:t>
            </a:r>
            <a:endParaRPr/>
          </a:p>
        </p:txBody>
      </p:sp>
      <p:sp>
        <p:nvSpPr>
          <p:cNvPr id="839" name="Google Shape;839;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Specifies what is the minimum resources needed to run the pod:</a:t>
            </a:r>
            <a:endParaRPr/>
          </a:p>
          <a:p>
            <a:pPr marL="914400" lvl="1" indent="-317500" algn="l" rtl="0">
              <a:spcBef>
                <a:spcPts val="0"/>
              </a:spcBef>
              <a:spcAft>
                <a:spcPts val="0"/>
              </a:spcAft>
              <a:buSzPts val="1400"/>
              <a:buChar char="○"/>
            </a:pPr>
            <a:r>
              <a:rPr lang="sk"/>
              <a:t>No nodes with less available resources will be chosen.</a:t>
            </a:r>
            <a:endParaRPr/>
          </a:p>
          <a:p>
            <a:pPr marL="457200" lvl="0" indent="-342900" algn="l" rtl="0">
              <a:spcBef>
                <a:spcPts val="0"/>
              </a:spcBef>
              <a:spcAft>
                <a:spcPts val="0"/>
              </a:spcAft>
              <a:buSzPts val="1800"/>
              <a:buChar char="●"/>
            </a:pPr>
            <a:r>
              <a:rPr lang="sk"/>
              <a:t>Kubernetes guarantees that those resources will be available if scheduled.</a:t>
            </a:r>
            <a:endParaRPr/>
          </a:p>
          <a:p>
            <a:pPr marL="457200" lvl="0" indent="-342900" algn="l" rtl="0">
              <a:spcBef>
                <a:spcPts val="0"/>
              </a:spcBef>
              <a:spcAft>
                <a:spcPts val="0"/>
              </a:spcAft>
              <a:buSzPts val="1800"/>
              <a:buChar char="●"/>
            </a:pPr>
            <a:r>
              <a:rPr lang="sk"/>
              <a:t>We specify it on container level.</a:t>
            </a:r>
            <a:endParaRPr/>
          </a:p>
        </p:txBody>
      </p:sp>
      <p:pic>
        <p:nvPicPr>
          <p:cNvPr id="840" name="Google Shape;840;p125"/>
          <p:cNvPicPr preferRelativeResize="0"/>
          <p:nvPr/>
        </p:nvPicPr>
        <p:blipFill>
          <a:blip r:embed="rId3">
            <a:alphaModFix/>
          </a:blip>
          <a:stretch>
            <a:fillRect/>
          </a:stretch>
        </p:blipFill>
        <p:spPr>
          <a:xfrm>
            <a:off x="6271038" y="3442175"/>
            <a:ext cx="2371725" cy="952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Resource limits</a:t>
            </a:r>
            <a:endParaRPr/>
          </a:p>
        </p:txBody>
      </p:sp>
      <p:sp>
        <p:nvSpPr>
          <p:cNvPr id="846" name="Google Shape;846;p1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Sets the maximum resources given container can use.</a:t>
            </a:r>
            <a:endParaRPr/>
          </a:p>
          <a:p>
            <a:pPr marL="457200" lvl="0" indent="-342900" algn="l" rtl="0">
              <a:spcBef>
                <a:spcPts val="0"/>
              </a:spcBef>
              <a:spcAft>
                <a:spcPts val="0"/>
              </a:spcAft>
              <a:buSzPts val="1800"/>
              <a:buChar char="●"/>
            </a:pPr>
            <a:r>
              <a:rPr lang="sk"/>
              <a:t>If the container uses more it will be killed.</a:t>
            </a:r>
            <a:endParaRPr/>
          </a:p>
          <a:p>
            <a:pPr marL="457200" lvl="0" indent="-342900" algn="l" rtl="0">
              <a:spcBef>
                <a:spcPts val="0"/>
              </a:spcBef>
              <a:spcAft>
                <a:spcPts val="0"/>
              </a:spcAft>
              <a:buSzPts val="1800"/>
              <a:buChar char="●"/>
            </a:pPr>
            <a:r>
              <a:rPr lang="sk"/>
              <a:t>We specify it on container level.</a:t>
            </a:r>
            <a:endParaRPr/>
          </a:p>
        </p:txBody>
      </p:sp>
      <p:pic>
        <p:nvPicPr>
          <p:cNvPr id="847" name="Google Shape;847;p126"/>
          <p:cNvPicPr preferRelativeResize="0"/>
          <p:nvPr/>
        </p:nvPicPr>
        <p:blipFill>
          <a:blip r:embed="rId3">
            <a:alphaModFix/>
          </a:blip>
          <a:stretch>
            <a:fillRect/>
          </a:stretch>
        </p:blipFill>
        <p:spPr>
          <a:xfrm>
            <a:off x="5571288" y="3003175"/>
            <a:ext cx="2371725" cy="952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853" name="Google Shape;853;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014_resource_request_limits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Liveness probe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Liveness probes</a:t>
            </a:r>
            <a:endParaRPr/>
          </a:p>
        </p:txBody>
      </p:sp>
      <p:sp>
        <p:nvSpPr>
          <p:cNvPr id="864" name="Google Shape;864;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Sometimes the app goes to broken state without crashing.</a:t>
            </a:r>
            <a:endParaRPr/>
          </a:p>
          <a:p>
            <a:pPr marL="457200" lvl="0" indent="-342900" algn="just" rtl="0">
              <a:spcBef>
                <a:spcPts val="0"/>
              </a:spcBef>
              <a:spcAft>
                <a:spcPts val="0"/>
              </a:spcAft>
              <a:buSzPts val="1800"/>
              <a:buChar char="●"/>
            </a:pPr>
            <a:r>
              <a:rPr lang="sk"/>
              <a:t>Liveness probe is the mechanism to detect this state.</a:t>
            </a:r>
            <a:endParaRPr/>
          </a:p>
          <a:p>
            <a:pPr marL="457200" lvl="0" indent="-342900" algn="just" rtl="0">
              <a:spcBef>
                <a:spcPts val="0"/>
              </a:spcBef>
              <a:spcAft>
                <a:spcPts val="0"/>
              </a:spcAft>
              <a:buSzPts val="1800"/>
              <a:buChar char="●"/>
            </a:pPr>
            <a:r>
              <a:rPr lang="sk"/>
              <a:t>Liveness probe is regular check against process which runs.</a:t>
            </a:r>
            <a:endParaRPr/>
          </a:p>
          <a:p>
            <a:pPr marL="457200" lvl="0" indent="-342900" algn="just" rtl="0">
              <a:spcBef>
                <a:spcPts val="0"/>
              </a:spcBef>
              <a:spcAft>
                <a:spcPts val="0"/>
              </a:spcAft>
              <a:buSzPts val="1800"/>
              <a:buChar char="●"/>
            </a:pPr>
            <a:r>
              <a:rPr lang="sk"/>
              <a:t>If it fails pod is restarted.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Google Shape;869;p130"/>
          <p:cNvPicPr preferRelativeResize="0"/>
          <p:nvPr/>
        </p:nvPicPr>
        <p:blipFill>
          <a:blip r:embed="rId3">
            <a:alphaModFix/>
          </a:blip>
          <a:stretch>
            <a:fillRect/>
          </a:stretch>
        </p:blipFill>
        <p:spPr>
          <a:xfrm>
            <a:off x="3276600" y="1685925"/>
            <a:ext cx="2590800" cy="1771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Other types </a:t>
            </a:r>
            <a:endParaRPr/>
          </a:p>
        </p:txBody>
      </p:sp>
      <p:pic>
        <p:nvPicPr>
          <p:cNvPr id="875" name="Google Shape;875;p131"/>
          <p:cNvPicPr preferRelativeResize="0"/>
          <p:nvPr/>
        </p:nvPicPr>
        <p:blipFill>
          <a:blip r:embed="rId3">
            <a:alphaModFix/>
          </a:blip>
          <a:stretch>
            <a:fillRect/>
          </a:stretch>
        </p:blipFill>
        <p:spPr>
          <a:xfrm>
            <a:off x="1220900" y="1636050"/>
            <a:ext cx="2533650" cy="1619250"/>
          </a:xfrm>
          <a:prstGeom prst="rect">
            <a:avLst/>
          </a:prstGeom>
          <a:noFill/>
          <a:ln>
            <a:noFill/>
          </a:ln>
        </p:spPr>
      </p:pic>
      <p:pic>
        <p:nvPicPr>
          <p:cNvPr id="876" name="Google Shape;876;p131"/>
          <p:cNvPicPr preferRelativeResize="0"/>
          <p:nvPr/>
        </p:nvPicPr>
        <p:blipFill>
          <a:blip r:embed="rId4">
            <a:alphaModFix/>
          </a:blip>
          <a:stretch>
            <a:fillRect/>
          </a:stretch>
        </p:blipFill>
        <p:spPr>
          <a:xfrm>
            <a:off x="5251675" y="1636050"/>
            <a:ext cx="2695575" cy="1133475"/>
          </a:xfrm>
          <a:prstGeom prst="rect">
            <a:avLst/>
          </a:prstGeom>
          <a:noFill/>
          <a:ln>
            <a:noFill/>
          </a:ln>
        </p:spPr>
      </p:pic>
      <p:pic>
        <p:nvPicPr>
          <p:cNvPr id="877" name="Google Shape;877;p131"/>
          <p:cNvPicPr preferRelativeResize="0"/>
          <p:nvPr/>
        </p:nvPicPr>
        <p:blipFill>
          <a:blip r:embed="rId5">
            <a:alphaModFix/>
          </a:blip>
          <a:stretch>
            <a:fillRect/>
          </a:stretch>
        </p:blipFill>
        <p:spPr>
          <a:xfrm>
            <a:off x="3181350" y="3592600"/>
            <a:ext cx="2781300" cy="94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Docker</a:t>
            </a:r>
            <a:endParaRPr/>
          </a:p>
        </p:txBody>
      </p:sp>
      <p:sp>
        <p:nvSpPr>
          <p:cNvPr id="151" name="Google Shape;15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currently the most popular platform for containers. </a:t>
            </a:r>
            <a:endParaRPr/>
          </a:p>
          <a:p>
            <a:pPr marL="457200" lvl="0" indent="-342900" algn="l" rtl="0">
              <a:spcBef>
                <a:spcPts val="0"/>
              </a:spcBef>
              <a:spcAft>
                <a:spcPts val="0"/>
              </a:spcAft>
              <a:buSzPts val="1800"/>
              <a:buChar char="●"/>
            </a:pPr>
            <a:r>
              <a:rPr lang="sk"/>
              <a:t>Docker team is founder of OCI (open container initiative).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883" name="Google Shape;883;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016_readyness_probes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Readiness and startup probes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Startup probe </a:t>
            </a:r>
            <a:endParaRPr/>
          </a:p>
        </p:txBody>
      </p:sp>
      <p:sp>
        <p:nvSpPr>
          <p:cNvPr id="894" name="Google Shape;894;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Is used to indicate that the app in container has started.</a:t>
            </a:r>
            <a:endParaRPr/>
          </a:p>
          <a:p>
            <a:pPr marL="457200" lvl="0" indent="-342900" algn="l" rtl="0">
              <a:spcBef>
                <a:spcPts val="0"/>
              </a:spcBef>
              <a:spcAft>
                <a:spcPts val="0"/>
              </a:spcAft>
              <a:buSzPts val="1800"/>
              <a:buChar char="●"/>
            </a:pPr>
            <a:r>
              <a:rPr lang="sk"/>
              <a:t>Sometimes apps take time to start and we don’t want to use the app before it’s ready. </a:t>
            </a:r>
            <a:endParaRPr/>
          </a:p>
          <a:p>
            <a:pPr marL="457200" lvl="0" indent="-342900" algn="l" rtl="0">
              <a:spcBef>
                <a:spcPts val="0"/>
              </a:spcBef>
              <a:spcAft>
                <a:spcPts val="0"/>
              </a:spcAft>
              <a:buSzPts val="1800"/>
              <a:buChar char="●"/>
            </a:pPr>
            <a:r>
              <a:rPr lang="sk"/>
              <a:t>If the startup probe fails </a:t>
            </a:r>
            <a:r>
              <a:rPr lang="sk" b="1"/>
              <a:t>Container is killed</a:t>
            </a:r>
            <a:endParaRPr b="1"/>
          </a:p>
          <a:p>
            <a:pPr marL="914400" lvl="1" indent="-317500" algn="l" rtl="0">
              <a:spcBef>
                <a:spcPts val="0"/>
              </a:spcBef>
              <a:spcAft>
                <a:spcPts val="0"/>
              </a:spcAft>
              <a:buSzPts val="1400"/>
              <a:buChar char="○"/>
            </a:pPr>
            <a:r>
              <a:rPr lang="sk"/>
              <a:t>Depending on the spec.restartPolicy the pod may be restarted</a:t>
            </a:r>
            <a:endParaRPr/>
          </a:p>
          <a:p>
            <a:pPr marL="457200" lvl="0" indent="-342900" algn="l" rtl="0">
              <a:spcBef>
                <a:spcPts val="0"/>
              </a:spcBef>
              <a:spcAft>
                <a:spcPts val="0"/>
              </a:spcAft>
              <a:buSzPts val="1800"/>
              <a:buChar char="●"/>
            </a:pPr>
            <a:r>
              <a:rPr lang="sk"/>
              <a:t>Same type of probes as liveness can be used with same params.</a:t>
            </a:r>
            <a:endParaRPr/>
          </a:p>
          <a:p>
            <a:pPr marL="457200" lvl="0" indent="-342900" algn="l" rtl="0">
              <a:spcBef>
                <a:spcPts val="0"/>
              </a:spcBef>
              <a:spcAft>
                <a:spcPts val="0"/>
              </a:spcAft>
              <a:buSzPts val="1800"/>
              <a:buChar char="●"/>
            </a:pPr>
            <a:r>
              <a:rPr lang="sk"/>
              <a:t>Must be created in YAML.</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135"/>
          <p:cNvPicPr preferRelativeResize="0"/>
          <p:nvPr/>
        </p:nvPicPr>
        <p:blipFill>
          <a:blip r:embed="rId3">
            <a:alphaModFix/>
          </a:blip>
          <a:stretch>
            <a:fillRect/>
          </a:stretch>
        </p:blipFill>
        <p:spPr>
          <a:xfrm>
            <a:off x="3243263" y="1690688"/>
            <a:ext cx="2657475" cy="1762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Readiness probes</a:t>
            </a:r>
            <a:endParaRPr/>
          </a:p>
        </p:txBody>
      </p:sp>
      <p:sp>
        <p:nvSpPr>
          <p:cNvPr id="905" name="Google Shape;905;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These probes are executed after startup success (and throughout lifecycle).</a:t>
            </a:r>
            <a:endParaRPr/>
          </a:p>
          <a:p>
            <a:pPr marL="457200" lvl="0" indent="-342900" algn="l" rtl="0">
              <a:spcBef>
                <a:spcPts val="0"/>
              </a:spcBef>
              <a:spcAft>
                <a:spcPts val="0"/>
              </a:spcAft>
              <a:buSzPts val="1800"/>
              <a:buChar char="●"/>
            </a:pPr>
            <a:r>
              <a:rPr lang="sk"/>
              <a:t>Helps to indicate if the application is ready.</a:t>
            </a:r>
            <a:endParaRPr/>
          </a:p>
          <a:p>
            <a:pPr marL="457200" lvl="0" indent="-342900" algn="l" rtl="0">
              <a:spcBef>
                <a:spcPts val="0"/>
              </a:spcBef>
              <a:spcAft>
                <a:spcPts val="0"/>
              </a:spcAft>
              <a:buSzPts val="1800"/>
              <a:buChar char="●"/>
            </a:pPr>
            <a:r>
              <a:rPr lang="sk"/>
              <a:t>Request to the app won’t be served until the readiness passes (also liveness probes won’t be executed before success of readiness).</a:t>
            </a:r>
            <a:endParaRPr/>
          </a:p>
        </p:txBody>
      </p:sp>
      <p:pic>
        <p:nvPicPr>
          <p:cNvPr id="906" name="Google Shape;906;p136"/>
          <p:cNvPicPr preferRelativeResize="0"/>
          <p:nvPr/>
        </p:nvPicPr>
        <p:blipFill>
          <a:blip r:embed="rId3">
            <a:alphaModFix/>
          </a:blip>
          <a:stretch>
            <a:fillRect/>
          </a:stretch>
        </p:blipFill>
        <p:spPr>
          <a:xfrm>
            <a:off x="5316225" y="3299563"/>
            <a:ext cx="2667000" cy="1762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Example use case differences</a:t>
            </a:r>
            <a:endParaRPr/>
          </a:p>
        </p:txBody>
      </p:sp>
      <p:sp>
        <p:nvSpPr>
          <p:cNvPr id="912" name="Google Shape;912;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just" rtl="0">
              <a:spcBef>
                <a:spcPts val="0"/>
              </a:spcBef>
              <a:spcAft>
                <a:spcPts val="0"/>
              </a:spcAft>
              <a:buSzPct val="100000"/>
              <a:buChar char="●"/>
            </a:pPr>
            <a:r>
              <a:rPr lang="sk"/>
              <a:t>Imagine having API for serving some ML model</a:t>
            </a:r>
            <a:endParaRPr/>
          </a:p>
          <a:p>
            <a:pPr marL="914400" lvl="1" indent="-310832" algn="just" rtl="0">
              <a:spcBef>
                <a:spcPts val="0"/>
              </a:spcBef>
              <a:spcAft>
                <a:spcPts val="0"/>
              </a:spcAft>
              <a:buSzPct val="100000"/>
              <a:buChar char="○"/>
            </a:pPr>
            <a:r>
              <a:rPr lang="sk"/>
              <a:t>First we need to start the app (it takes some time between 3 to 5 mins). We will create </a:t>
            </a:r>
            <a:r>
              <a:rPr lang="sk" b="1"/>
              <a:t>startup probe</a:t>
            </a:r>
            <a:r>
              <a:rPr lang="sk"/>
              <a:t> to check for the startup. For example after startup some file will be located at some path in the container. We need to set big enough period time and retries</a:t>
            </a:r>
            <a:endParaRPr/>
          </a:p>
          <a:p>
            <a:pPr marL="914400" lvl="1" indent="-310832" algn="just" rtl="0">
              <a:spcBef>
                <a:spcPts val="0"/>
              </a:spcBef>
              <a:spcAft>
                <a:spcPts val="0"/>
              </a:spcAft>
              <a:buSzPct val="100000"/>
              <a:buChar char="○"/>
            </a:pPr>
            <a:r>
              <a:rPr lang="sk"/>
              <a:t>After app is deployed it loads some ML model from remote storage before serving the requests. We use the </a:t>
            </a:r>
            <a:r>
              <a:rPr lang="sk" b="1"/>
              <a:t>readiness probe</a:t>
            </a:r>
            <a:r>
              <a:rPr lang="sk"/>
              <a:t> to estimate when to start the traffic to pod</a:t>
            </a:r>
            <a:endParaRPr/>
          </a:p>
          <a:p>
            <a:pPr marL="914400" lvl="1" indent="-310832" algn="just" rtl="0">
              <a:spcBef>
                <a:spcPts val="0"/>
              </a:spcBef>
              <a:spcAft>
                <a:spcPts val="0"/>
              </a:spcAft>
              <a:buSzPct val="100000"/>
              <a:buChar char="○"/>
            </a:pPr>
            <a:r>
              <a:rPr lang="sk"/>
              <a:t>Now the traffic is being served but we know there is a chance something wrong can happen on one of those HTTP endpoints. So we set the </a:t>
            </a:r>
            <a:r>
              <a:rPr lang="sk" b="1"/>
              <a:t>liveness probe </a:t>
            </a:r>
            <a:r>
              <a:rPr lang="sk"/>
              <a:t>to check for status codes of those endpoints (HTTP probe fails is the status code is above 400).</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Important</a:t>
            </a:r>
            <a:endParaRPr/>
          </a:p>
        </p:txBody>
      </p:sp>
      <p:sp>
        <p:nvSpPr>
          <p:cNvPr id="918" name="Google Shape;918;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Kubernetes performs other Health checks outside probes</a:t>
            </a:r>
            <a:endParaRPr/>
          </a:p>
          <a:p>
            <a:pPr marL="914400" lvl="1" indent="-317500" algn="just" rtl="0">
              <a:spcBef>
                <a:spcPts val="0"/>
              </a:spcBef>
              <a:spcAft>
                <a:spcPts val="0"/>
              </a:spcAft>
              <a:buSzPts val="1400"/>
              <a:buChar char="○"/>
            </a:pPr>
            <a:r>
              <a:rPr lang="sk"/>
              <a:t>It checks if the process in container is running</a:t>
            </a:r>
            <a:endParaRPr/>
          </a:p>
          <a:p>
            <a:pPr marL="914400" lvl="1" indent="-317500" algn="just" rtl="0">
              <a:spcBef>
                <a:spcPts val="0"/>
              </a:spcBef>
              <a:spcAft>
                <a:spcPts val="0"/>
              </a:spcAft>
              <a:buSzPts val="1400"/>
              <a:buChar char="○"/>
            </a:pPr>
            <a:r>
              <a:rPr lang="sk"/>
              <a:t>If it has finished with error status code</a:t>
            </a:r>
            <a:endParaRPr/>
          </a:p>
          <a:p>
            <a:pPr marL="914400" lvl="1" indent="-317500" algn="just" rtl="0">
              <a:spcBef>
                <a:spcPts val="0"/>
              </a:spcBef>
              <a:spcAft>
                <a:spcPts val="0"/>
              </a:spcAft>
              <a:buSzPts val="1400"/>
              <a:buChar char="○"/>
            </a:pPr>
            <a:r>
              <a:rPr lang="sk"/>
              <a:t>checks if the ip is available</a:t>
            </a:r>
            <a:endParaRPr/>
          </a:p>
          <a:p>
            <a:pPr marL="914400" lvl="1" indent="-317500" algn="just" rtl="0">
              <a:spcBef>
                <a:spcPts val="0"/>
              </a:spcBef>
              <a:spcAft>
                <a:spcPts val="0"/>
              </a:spcAft>
              <a:buSzPts val="1400"/>
              <a:buChar char="○"/>
            </a:pPr>
            <a:r>
              <a:rPr lang="sk"/>
              <a:t>and more </a:t>
            </a:r>
            <a:endParaRPr/>
          </a:p>
          <a:p>
            <a:pPr marL="457200" lvl="0" indent="-342900" algn="just" rtl="0">
              <a:spcBef>
                <a:spcPts val="0"/>
              </a:spcBef>
              <a:spcAft>
                <a:spcPts val="0"/>
              </a:spcAft>
              <a:buSzPts val="1800"/>
              <a:buChar char="●"/>
            </a:pPr>
            <a:r>
              <a:rPr lang="sk"/>
              <a:t>This checks are for free and are used to heal the pod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restartPolicy</a:t>
            </a:r>
            <a:endParaRPr/>
          </a:p>
        </p:txBody>
      </p:sp>
      <p:sp>
        <p:nvSpPr>
          <p:cNvPr id="924" name="Google Shape;924;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Restart policy is used on containers failure.</a:t>
            </a:r>
            <a:endParaRPr/>
          </a:p>
          <a:p>
            <a:pPr marL="457200" lvl="0" indent="-342900" algn="l" rtl="0">
              <a:spcBef>
                <a:spcPts val="0"/>
              </a:spcBef>
              <a:spcAft>
                <a:spcPts val="0"/>
              </a:spcAft>
              <a:buSzPts val="1800"/>
              <a:buChar char="●"/>
            </a:pPr>
            <a:r>
              <a:rPr lang="sk"/>
              <a:t>Use with caution because might end in the chain of restarts (although exponential backoff if used 10s wait 20s wait 40s wait etc.).</a:t>
            </a:r>
            <a:endParaRPr/>
          </a:p>
          <a:p>
            <a:pPr marL="457200" lvl="0" indent="-342900" algn="l" rtl="0">
              <a:spcBef>
                <a:spcPts val="0"/>
              </a:spcBef>
              <a:spcAft>
                <a:spcPts val="0"/>
              </a:spcAft>
              <a:buSzPts val="1800"/>
              <a:buChar char="●"/>
            </a:pPr>
            <a:r>
              <a:rPr lang="sk"/>
              <a:t>Values:</a:t>
            </a:r>
            <a:endParaRPr/>
          </a:p>
          <a:p>
            <a:pPr marL="914400" lvl="1" indent="-317500" algn="l" rtl="0">
              <a:spcBef>
                <a:spcPts val="0"/>
              </a:spcBef>
              <a:spcAft>
                <a:spcPts val="0"/>
              </a:spcAft>
              <a:buSzPts val="1400"/>
              <a:buChar char="○"/>
            </a:pPr>
            <a:r>
              <a:rPr lang="sk"/>
              <a:t>Always (default)</a:t>
            </a:r>
            <a:endParaRPr/>
          </a:p>
          <a:p>
            <a:pPr marL="914400" lvl="1" indent="-317500" algn="l" rtl="0">
              <a:spcBef>
                <a:spcPts val="0"/>
              </a:spcBef>
              <a:spcAft>
                <a:spcPts val="0"/>
              </a:spcAft>
              <a:buSzPts val="1400"/>
              <a:buChar char="○"/>
            </a:pPr>
            <a:r>
              <a:rPr lang="sk"/>
              <a:t>OnFailure</a:t>
            </a:r>
            <a:endParaRPr/>
          </a:p>
          <a:p>
            <a:pPr marL="914400" lvl="1" indent="-317500" algn="l" rtl="0">
              <a:spcBef>
                <a:spcPts val="0"/>
              </a:spcBef>
              <a:spcAft>
                <a:spcPts val="0"/>
              </a:spcAft>
              <a:buSzPts val="1400"/>
              <a:buChar char="○"/>
            </a:pPr>
            <a:r>
              <a:rPr lang="sk"/>
              <a:t>Never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930" name="Google Shape;930;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016_readiness_probes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Labels and annotations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Docker container</a:t>
            </a:r>
            <a:endParaRPr/>
          </a:p>
        </p:txBody>
      </p:sp>
      <p:sp>
        <p:nvSpPr>
          <p:cNvPr id="157" name="Google Shape;15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Docker container is running instance of </a:t>
            </a:r>
            <a:r>
              <a:rPr lang="sk" b="1"/>
              <a:t>Docker image.</a:t>
            </a:r>
            <a:endParaRPr b="1"/>
          </a:p>
          <a:p>
            <a:pPr marL="457200" lvl="0" indent="-342900" algn="l" rtl="0">
              <a:spcBef>
                <a:spcPts val="0"/>
              </a:spcBef>
              <a:spcAft>
                <a:spcPts val="0"/>
              </a:spcAft>
              <a:buSzPts val="1800"/>
              <a:buChar char="●"/>
            </a:pPr>
            <a:r>
              <a:rPr lang="sk"/>
              <a:t>Docker container is just a process which includes everything (files, drivers, config..) to run the application within it.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Labels</a:t>
            </a:r>
            <a:endParaRPr/>
          </a:p>
        </p:txBody>
      </p:sp>
      <p:sp>
        <p:nvSpPr>
          <p:cNvPr id="941" name="Google Shape;941;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Kubernetes is designed to organize large scale distributed systems with hundreds of components.</a:t>
            </a:r>
            <a:endParaRPr/>
          </a:p>
          <a:p>
            <a:pPr marL="457200" lvl="0" indent="-342900" algn="l" rtl="0">
              <a:spcBef>
                <a:spcPts val="0"/>
              </a:spcBef>
              <a:spcAft>
                <a:spcPts val="0"/>
              </a:spcAft>
              <a:buSzPts val="1800"/>
              <a:buChar char="●"/>
            </a:pPr>
            <a:r>
              <a:rPr lang="sk"/>
              <a:t>We need to organize multiple teams with different apps.</a:t>
            </a:r>
            <a:endParaRPr/>
          </a:p>
          <a:p>
            <a:pPr marL="457200" lvl="0" indent="-342900" algn="l" rtl="0">
              <a:spcBef>
                <a:spcPts val="0"/>
              </a:spcBef>
              <a:spcAft>
                <a:spcPts val="0"/>
              </a:spcAft>
              <a:buSzPts val="1800"/>
              <a:buChar char="●"/>
            </a:pPr>
            <a:r>
              <a:rPr lang="sk"/>
              <a:t>Labels is a </a:t>
            </a:r>
            <a:r>
              <a:rPr lang="sk" b="1"/>
              <a:t>metadata </a:t>
            </a:r>
            <a:r>
              <a:rPr lang="sk"/>
              <a:t>field used for grouping objects.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Rules</a:t>
            </a:r>
            <a:endParaRPr/>
          </a:p>
        </p:txBody>
      </p:sp>
      <p:sp>
        <p:nvSpPr>
          <p:cNvPr id="947" name="Google Shape;947;p1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Labels is a list of key: value pairs.</a:t>
            </a:r>
            <a:endParaRPr/>
          </a:p>
          <a:p>
            <a:pPr marL="457200" lvl="0" indent="-342900" algn="l" rtl="0">
              <a:spcBef>
                <a:spcPts val="0"/>
              </a:spcBef>
              <a:spcAft>
                <a:spcPts val="0"/>
              </a:spcAft>
              <a:buSzPts val="1800"/>
              <a:buChar char="●"/>
            </a:pPr>
            <a:r>
              <a:rPr lang="sk"/>
              <a:t>Key </a:t>
            </a:r>
            <a:endParaRPr/>
          </a:p>
          <a:p>
            <a:pPr marL="914400" lvl="1" indent="-317500" algn="l" rtl="0">
              <a:spcBef>
                <a:spcPts val="0"/>
              </a:spcBef>
              <a:spcAft>
                <a:spcPts val="0"/>
              </a:spcAft>
              <a:buSzPts val="1400"/>
              <a:buChar char="○"/>
            </a:pPr>
            <a:r>
              <a:rPr lang="sk"/>
              <a:t>Can be in a form of prefix/name (prefix/ is optional)</a:t>
            </a:r>
            <a:endParaRPr/>
          </a:p>
          <a:p>
            <a:pPr marL="914400" lvl="1" indent="-317500" algn="l" rtl="0">
              <a:spcBef>
                <a:spcPts val="0"/>
              </a:spcBef>
              <a:spcAft>
                <a:spcPts val="0"/>
              </a:spcAft>
              <a:buSzPts val="1400"/>
              <a:buChar char="○"/>
            </a:pPr>
            <a:r>
              <a:rPr lang="sk"/>
              <a:t>Prefix must be valid DNS subdomain with 253 chars (can have dots)</a:t>
            </a:r>
            <a:endParaRPr/>
          </a:p>
          <a:p>
            <a:pPr marL="914400" lvl="1" indent="-317500" algn="l" rtl="0">
              <a:spcBef>
                <a:spcPts val="0"/>
              </a:spcBef>
              <a:spcAft>
                <a:spcPts val="0"/>
              </a:spcAft>
              <a:buSzPts val="1400"/>
              <a:buChar char="○"/>
            </a:pPr>
            <a:r>
              <a:rPr lang="sk"/>
              <a:t>Label 63 chars for name part</a:t>
            </a:r>
            <a:endParaRPr/>
          </a:p>
          <a:p>
            <a:pPr marL="1371600" lvl="2" indent="-317500" algn="l" rtl="0">
              <a:spcBef>
                <a:spcPts val="0"/>
              </a:spcBef>
              <a:spcAft>
                <a:spcPts val="0"/>
              </a:spcAft>
              <a:buSzPts val="1400"/>
              <a:buChar char="■"/>
            </a:pPr>
            <a:r>
              <a:rPr lang="sk"/>
              <a:t>Alphanumeric character ([a-z0-9A-Z]) with dashes (-), underscores (_), dots (.)</a:t>
            </a:r>
            <a:endParaRPr/>
          </a:p>
        </p:txBody>
      </p:sp>
      <p:pic>
        <p:nvPicPr>
          <p:cNvPr id="948" name="Google Shape;948;p143"/>
          <p:cNvPicPr preferRelativeResize="0"/>
          <p:nvPr/>
        </p:nvPicPr>
        <p:blipFill>
          <a:blip r:embed="rId3">
            <a:alphaModFix/>
          </a:blip>
          <a:stretch>
            <a:fillRect/>
          </a:stretch>
        </p:blipFill>
        <p:spPr>
          <a:xfrm>
            <a:off x="4425125" y="3429563"/>
            <a:ext cx="4133850" cy="13620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Where can we use labels?</a:t>
            </a:r>
            <a:endParaRPr/>
          </a:p>
        </p:txBody>
      </p:sp>
      <p:sp>
        <p:nvSpPr>
          <p:cNvPr id="954" name="Google Shape;954;p1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Labels can be part of any Kubernetes resource. </a:t>
            </a:r>
            <a:endParaRPr/>
          </a:p>
          <a:p>
            <a:pPr marL="457200" lvl="0" indent="-342900" algn="l" rtl="0">
              <a:spcBef>
                <a:spcPts val="0"/>
              </a:spcBef>
              <a:spcAft>
                <a:spcPts val="0"/>
              </a:spcAft>
              <a:buSzPts val="1800"/>
              <a:buChar char="●"/>
            </a:pPr>
            <a:r>
              <a:rPr lang="sk"/>
              <a:t>We can apply labels to already running resources imperatively.</a:t>
            </a:r>
            <a:endParaRPr/>
          </a:p>
          <a:p>
            <a:pPr marL="914400" lvl="1" indent="-317500" algn="l" rtl="0">
              <a:spcBef>
                <a:spcPts val="0"/>
              </a:spcBef>
              <a:spcAft>
                <a:spcPts val="0"/>
              </a:spcAft>
              <a:buSzPts val="1400"/>
              <a:buChar char="○"/>
            </a:pPr>
            <a:r>
              <a:rPr lang="sk"/>
              <a:t>This is not recommended as we might forget to update the manifest.</a:t>
            </a:r>
            <a:endParaRPr/>
          </a:p>
          <a:p>
            <a:pPr marL="457200" lvl="0" indent="-342900" algn="l" rtl="0">
              <a:spcBef>
                <a:spcPts val="0"/>
              </a:spcBef>
              <a:spcAft>
                <a:spcPts val="0"/>
              </a:spcAft>
              <a:buSzPts val="1800"/>
              <a:buChar char="●"/>
            </a:pPr>
            <a:r>
              <a:rPr lang="sk"/>
              <a:t>We can also apply labels to nodes (this is very common).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Label selectors</a:t>
            </a:r>
            <a:endParaRPr/>
          </a:p>
        </p:txBody>
      </p:sp>
      <p:graphicFrame>
        <p:nvGraphicFramePr>
          <p:cNvPr id="960" name="Google Shape;960;p145"/>
          <p:cNvGraphicFramePr/>
          <p:nvPr/>
        </p:nvGraphicFramePr>
        <p:xfrm>
          <a:off x="952500" y="1428750"/>
          <a:ext cx="7668650" cy="2410300"/>
        </p:xfrm>
        <a:graphic>
          <a:graphicData uri="http://schemas.openxmlformats.org/drawingml/2006/table">
            <a:tbl>
              <a:tblPr>
                <a:noFill/>
                <a:tableStyleId>{29B3FB09-C8C6-4E27-9BF6-C4FDCD0FE8BD}</a:tableStyleId>
              </a:tblPr>
              <a:tblGrid>
                <a:gridCol w="3569125">
                  <a:extLst>
                    <a:ext uri="{9D8B030D-6E8A-4147-A177-3AD203B41FA5}">
                      <a16:colId xmlns:a16="http://schemas.microsoft.com/office/drawing/2014/main" val="20000"/>
                    </a:ext>
                  </a:extLst>
                </a:gridCol>
                <a:gridCol w="409952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sk">
                          <a:latin typeface="Roboto Mono"/>
                          <a:ea typeface="Roboto Mono"/>
                          <a:cs typeface="Roboto Mono"/>
                          <a:sym typeface="Roboto Mono"/>
                        </a:rPr>
                        <a:t>key=value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where key has value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sk">
                          <a:latin typeface="Roboto Mono"/>
                          <a:ea typeface="Roboto Mono"/>
                          <a:cs typeface="Roboto Mono"/>
                          <a:sym typeface="Roboto Mono"/>
                        </a:rPr>
                        <a:t>key!=value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where key does not have value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sk">
                          <a:latin typeface="Roboto Mono"/>
                          <a:ea typeface="Roboto Mono"/>
                          <a:cs typeface="Roboto Mono"/>
                          <a:sym typeface="Roboto Mono"/>
                        </a:rPr>
                        <a:t>key in (value1, value2)</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where key has value from group</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429250">
                <a:tc>
                  <a:txBody>
                    <a:bodyPr/>
                    <a:lstStyle/>
                    <a:p>
                      <a:pPr marL="0" lvl="0" indent="0" algn="l" rtl="0">
                        <a:spcBef>
                          <a:spcPts val="0"/>
                        </a:spcBef>
                        <a:spcAft>
                          <a:spcPts val="0"/>
                        </a:spcAft>
                        <a:buClr>
                          <a:schemeClr val="dk1"/>
                        </a:buClr>
                        <a:buSzPts val="1100"/>
                        <a:buFont typeface="Arial"/>
                        <a:buNone/>
                      </a:pPr>
                      <a:r>
                        <a:rPr lang="sk">
                          <a:solidFill>
                            <a:schemeClr val="dk1"/>
                          </a:solidFill>
                          <a:latin typeface="Roboto Mono"/>
                          <a:ea typeface="Roboto Mono"/>
                          <a:cs typeface="Roboto Mono"/>
                          <a:sym typeface="Roboto Mono"/>
                        </a:rPr>
                        <a:t>key notin (value1, value2)</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solidFill>
                            <a:schemeClr val="dk1"/>
                          </a:solidFill>
                          <a:latin typeface="Roboto Mono"/>
                          <a:ea typeface="Roboto Mono"/>
                          <a:cs typeface="Roboto Mono"/>
                          <a:sym typeface="Roboto Mono"/>
                        </a:rPr>
                        <a:t>where key has not value from group</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sk">
                          <a:latin typeface="Roboto Mono"/>
                          <a:ea typeface="Roboto Mono"/>
                          <a:cs typeface="Roboto Mono"/>
                          <a:sym typeface="Roboto Mono"/>
                        </a:rPr>
                        <a:t>key</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where key has some value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sk">
                          <a:latin typeface="Roboto Mono"/>
                          <a:ea typeface="Roboto Mono"/>
                          <a:cs typeface="Roboto Mono"/>
                          <a:sym typeface="Roboto Mono"/>
                        </a:rPr>
                        <a:t>!key</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where key does not have value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Annotations</a:t>
            </a:r>
            <a:endParaRPr/>
          </a:p>
        </p:txBody>
      </p:sp>
      <p:sp>
        <p:nvSpPr>
          <p:cNvPr id="966" name="Google Shape;966;p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Is a list of key: value pairs.</a:t>
            </a:r>
            <a:endParaRPr/>
          </a:p>
          <a:p>
            <a:pPr marL="457200" lvl="0" indent="-342900" algn="l" rtl="0">
              <a:spcBef>
                <a:spcPts val="0"/>
              </a:spcBef>
              <a:spcAft>
                <a:spcPts val="0"/>
              </a:spcAft>
              <a:buSzPts val="1800"/>
              <a:buChar char="●"/>
            </a:pPr>
            <a:r>
              <a:rPr lang="sk"/>
              <a:t>For non identifying information.</a:t>
            </a:r>
            <a:endParaRPr/>
          </a:p>
          <a:p>
            <a:pPr marL="914400" lvl="1" indent="-317500" algn="l" rtl="0">
              <a:spcBef>
                <a:spcPts val="0"/>
              </a:spcBef>
              <a:spcAft>
                <a:spcPts val="0"/>
              </a:spcAft>
              <a:buSzPts val="1400"/>
              <a:buChar char="○"/>
            </a:pPr>
            <a:r>
              <a:rPr lang="sk"/>
              <a:t>Data which is not used for grouping.</a:t>
            </a:r>
            <a:endParaRPr/>
          </a:p>
          <a:p>
            <a:pPr marL="457200" lvl="0" indent="-342900" algn="l" rtl="0">
              <a:spcBef>
                <a:spcPts val="0"/>
              </a:spcBef>
              <a:spcAft>
                <a:spcPts val="0"/>
              </a:spcAft>
              <a:buSzPts val="1800"/>
              <a:buChar char="●"/>
            </a:pPr>
            <a:r>
              <a:rPr lang="sk"/>
              <a:t>It’s used for some extra application data (e.g. gui values).</a:t>
            </a:r>
            <a:endParaRPr/>
          </a:p>
          <a:p>
            <a:pPr marL="457200" lvl="0" indent="-342900" algn="l" rtl="0">
              <a:spcBef>
                <a:spcPts val="0"/>
              </a:spcBef>
              <a:spcAft>
                <a:spcPts val="0"/>
              </a:spcAft>
              <a:buSzPts val="1800"/>
              <a:buChar char="●"/>
            </a:pPr>
            <a:r>
              <a:rPr lang="sk"/>
              <a:t>It’s important for keeping track of historical changes !!!</a:t>
            </a:r>
            <a:endParaRPr/>
          </a:p>
          <a:p>
            <a:pPr marL="457200" lvl="0" indent="-342900" algn="l" rtl="0">
              <a:spcBef>
                <a:spcPts val="0"/>
              </a:spcBef>
              <a:spcAft>
                <a:spcPts val="0"/>
              </a:spcAft>
              <a:buSzPts val="1800"/>
              <a:buChar char="●"/>
            </a:pPr>
            <a:r>
              <a:rPr lang="sk"/>
              <a:t>We will be talking more about annotations in rollbacks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972" name="Google Shape;972;p1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017_labels_annotations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ReplicaSets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High availability</a:t>
            </a:r>
            <a:endParaRPr/>
          </a:p>
        </p:txBody>
      </p:sp>
      <p:sp>
        <p:nvSpPr>
          <p:cNvPr id="983" name="Google Shape;983;p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Highly available application is application which can face disruptions on node level or application level. e.g.:</a:t>
            </a:r>
            <a:endParaRPr/>
          </a:p>
          <a:p>
            <a:pPr marL="914400" lvl="1" indent="-317500" algn="just" rtl="0">
              <a:spcBef>
                <a:spcPts val="0"/>
              </a:spcBef>
              <a:spcAft>
                <a:spcPts val="0"/>
              </a:spcAft>
              <a:buSzPts val="1400"/>
              <a:buChar char="○"/>
            </a:pPr>
            <a:r>
              <a:rPr lang="sk"/>
              <a:t>One of the nodes is down but the app is scheduled also on other nodes.</a:t>
            </a:r>
            <a:endParaRPr/>
          </a:p>
          <a:p>
            <a:pPr marL="914400" lvl="1" indent="-317500" algn="just" rtl="0">
              <a:spcBef>
                <a:spcPts val="0"/>
              </a:spcBef>
              <a:spcAft>
                <a:spcPts val="0"/>
              </a:spcAft>
              <a:buSzPts val="1400"/>
              <a:buChar char="○"/>
            </a:pPr>
            <a:r>
              <a:rPr lang="sk"/>
              <a:t>One of the pods is having problems but the app has still some </a:t>
            </a:r>
            <a:r>
              <a:rPr lang="sk" b="1"/>
              <a:t>replica.</a:t>
            </a:r>
            <a:endParaRPr b="1"/>
          </a:p>
          <a:p>
            <a:pPr marL="457200" lvl="0" indent="-342900" algn="just" rtl="0">
              <a:spcBef>
                <a:spcPts val="0"/>
              </a:spcBef>
              <a:spcAft>
                <a:spcPts val="0"/>
              </a:spcAft>
              <a:buSzPts val="1800"/>
              <a:buChar char="●"/>
            </a:pPr>
            <a:r>
              <a:rPr lang="sk"/>
              <a:t>Kubernetes allows HA applications.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Concept stateless pods</a:t>
            </a:r>
            <a:endParaRPr/>
          </a:p>
        </p:txBody>
      </p:sp>
      <p:sp>
        <p:nvSpPr>
          <p:cNvPr id="989" name="Google Shape;989;p1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Having an application (e.g. backend API) we will create copies of the same pod called </a:t>
            </a:r>
            <a:r>
              <a:rPr lang="sk" b="1"/>
              <a:t>replicas.</a:t>
            </a:r>
            <a:endParaRPr/>
          </a:p>
          <a:p>
            <a:pPr marL="457200" lvl="0" indent="-342900" algn="l" rtl="0">
              <a:spcBef>
                <a:spcPts val="0"/>
              </a:spcBef>
              <a:spcAft>
                <a:spcPts val="0"/>
              </a:spcAft>
              <a:buSzPts val="1800"/>
              <a:buChar char="●"/>
            </a:pPr>
            <a:r>
              <a:rPr lang="sk"/>
              <a:t>These pods will be created from same </a:t>
            </a:r>
            <a:r>
              <a:rPr lang="sk" b="1"/>
              <a:t>template </a:t>
            </a:r>
            <a:r>
              <a:rPr lang="sk"/>
              <a:t>but will be unique Kubernetes objects.</a:t>
            </a:r>
            <a:endParaRPr/>
          </a:p>
          <a:p>
            <a:pPr marL="457200" lvl="0" indent="-342900" algn="l" rtl="0">
              <a:spcBef>
                <a:spcPts val="0"/>
              </a:spcBef>
              <a:spcAft>
                <a:spcPts val="0"/>
              </a:spcAft>
              <a:buSzPts val="1800"/>
              <a:buChar char="●"/>
            </a:pPr>
            <a:r>
              <a:rPr lang="sk"/>
              <a:t>Pods won’t have state (it does not matter in which order they are created or how many of them there are, they all behave the same).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ReplicaSet</a:t>
            </a:r>
            <a:endParaRPr/>
          </a:p>
        </p:txBody>
      </p:sp>
      <p:sp>
        <p:nvSpPr>
          <p:cNvPr id="995" name="Google Shape;995;p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Replica set is Kubernetes object responsible for managing group of pods.</a:t>
            </a:r>
            <a:endParaRPr/>
          </a:p>
          <a:p>
            <a:pPr marL="457200" lvl="0" indent="-342900" algn="l" rtl="0">
              <a:spcBef>
                <a:spcPts val="0"/>
              </a:spcBef>
              <a:spcAft>
                <a:spcPts val="0"/>
              </a:spcAft>
              <a:buSzPts val="1800"/>
              <a:buChar char="●"/>
            </a:pPr>
            <a:r>
              <a:rPr lang="sk"/>
              <a:t>Pods belonging to given replicaSet are specified by label selector.</a:t>
            </a:r>
            <a:endParaRPr/>
          </a:p>
          <a:p>
            <a:pPr marL="457200" lvl="0" indent="-342900" algn="l" rtl="0">
              <a:spcBef>
                <a:spcPts val="0"/>
              </a:spcBef>
              <a:spcAft>
                <a:spcPts val="0"/>
              </a:spcAft>
              <a:buSzPts val="1800"/>
              <a:buChar char="●"/>
            </a:pPr>
            <a:r>
              <a:rPr lang="sk"/>
              <a:t>Replica set does not own pods. It just refers to those with labels. Pods are independent piece.</a:t>
            </a:r>
            <a:endParaRPr/>
          </a:p>
          <a:p>
            <a:pPr marL="457200" lvl="0" indent="-342900" algn="l" rtl="0">
              <a:spcBef>
                <a:spcPts val="0"/>
              </a:spcBef>
              <a:spcAft>
                <a:spcPts val="0"/>
              </a:spcAft>
              <a:buSzPts val="1800"/>
              <a:buChar char="●"/>
            </a:pPr>
            <a:r>
              <a:rPr lang="sk"/>
              <a:t>We will talk how i load distributed across these pods in later videos.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Docker image?</a:t>
            </a:r>
            <a:endParaRPr/>
          </a:p>
        </p:txBody>
      </p:sp>
      <p:sp>
        <p:nvSpPr>
          <p:cNvPr id="163" name="Google Shape;16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an unchangeable file with all resources to run specific application.</a:t>
            </a:r>
            <a:endParaRPr/>
          </a:p>
          <a:p>
            <a:pPr marL="457200" lvl="0" indent="-342900" algn="l" rtl="0">
              <a:spcBef>
                <a:spcPts val="0"/>
              </a:spcBef>
              <a:spcAft>
                <a:spcPts val="0"/>
              </a:spcAft>
              <a:buSzPts val="1800"/>
              <a:buChar char="●"/>
            </a:pPr>
            <a:r>
              <a:rPr lang="sk"/>
              <a:t>It consists of immutable layers (other files).</a:t>
            </a:r>
            <a:endParaRPr/>
          </a:p>
          <a:p>
            <a:pPr marL="457200" lvl="0" indent="-342900" algn="l" rtl="0">
              <a:spcBef>
                <a:spcPts val="0"/>
              </a:spcBef>
              <a:spcAft>
                <a:spcPts val="0"/>
              </a:spcAft>
              <a:buSzPts val="1800"/>
              <a:buChar char="●"/>
            </a:pPr>
            <a:r>
              <a:rPr lang="sk"/>
              <a:t>It is a </a:t>
            </a:r>
            <a:r>
              <a:rPr lang="sk" b="1"/>
              <a:t>template </a:t>
            </a:r>
            <a:r>
              <a:rPr lang="sk"/>
              <a:t>to create the docker containers.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152"/>
          <p:cNvPicPr preferRelativeResize="0"/>
          <p:nvPr/>
        </p:nvPicPr>
        <p:blipFill>
          <a:blip r:embed="rId3">
            <a:alphaModFix/>
          </a:blip>
          <a:stretch>
            <a:fillRect/>
          </a:stretch>
        </p:blipFill>
        <p:spPr>
          <a:xfrm>
            <a:off x="3071813" y="442913"/>
            <a:ext cx="3000375" cy="4257675"/>
          </a:xfrm>
          <a:prstGeom prst="rect">
            <a:avLst/>
          </a:prstGeom>
          <a:noFill/>
          <a:ln>
            <a:noFill/>
          </a:ln>
        </p:spPr>
      </p:pic>
      <p:sp>
        <p:nvSpPr>
          <p:cNvPr id="1001" name="Google Shape;1001;p152"/>
          <p:cNvSpPr/>
          <p:nvPr/>
        </p:nvSpPr>
        <p:spPr>
          <a:xfrm>
            <a:off x="3130700" y="3025575"/>
            <a:ext cx="2941500" cy="1596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2"/>
          <p:cNvSpPr txBox="1"/>
          <p:nvPr/>
        </p:nvSpPr>
        <p:spPr>
          <a:xfrm>
            <a:off x="6152025" y="3412175"/>
            <a:ext cx="290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Pod template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153"/>
          <p:cNvPicPr preferRelativeResize="0"/>
          <p:nvPr/>
        </p:nvPicPr>
        <p:blipFill>
          <a:blip r:embed="rId3">
            <a:alphaModFix/>
          </a:blip>
          <a:stretch>
            <a:fillRect/>
          </a:stretch>
        </p:blipFill>
        <p:spPr>
          <a:xfrm>
            <a:off x="3071813" y="442913"/>
            <a:ext cx="3000375" cy="4257675"/>
          </a:xfrm>
          <a:prstGeom prst="rect">
            <a:avLst/>
          </a:prstGeom>
          <a:noFill/>
          <a:ln>
            <a:noFill/>
          </a:ln>
        </p:spPr>
      </p:pic>
      <p:sp>
        <p:nvSpPr>
          <p:cNvPr id="1008" name="Google Shape;1008;p153"/>
          <p:cNvSpPr/>
          <p:nvPr/>
        </p:nvSpPr>
        <p:spPr>
          <a:xfrm>
            <a:off x="3101250" y="2151525"/>
            <a:ext cx="2941500" cy="68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3"/>
          <p:cNvSpPr txBox="1"/>
          <p:nvPr/>
        </p:nvSpPr>
        <p:spPr>
          <a:xfrm>
            <a:off x="6278100" y="2263950"/>
            <a:ext cx="290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Label must match the label of pod</a:t>
            </a:r>
            <a:endParaRPr/>
          </a:p>
          <a:p>
            <a:pPr marL="0" lvl="0" indent="0" algn="l" rtl="0">
              <a:spcBef>
                <a:spcPts val="0"/>
              </a:spcBef>
              <a:spcAft>
                <a:spcPts val="0"/>
              </a:spcAft>
              <a:buNone/>
            </a:pPr>
            <a:r>
              <a:rPr lang="sk"/>
              <a:t>in the template</a:t>
            </a:r>
            <a:endParaRPr/>
          </a:p>
        </p:txBody>
      </p:sp>
      <p:sp>
        <p:nvSpPr>
          <p:cNvPr id="1010" name="Google Shape;1010;p153"/>
          <p:cNvSpPr/>
          <p:nvPr/>
        </p:nvSpPr>
        <p:spPr>
          <a:xfrm>
            <a:off x="3071825" y="3043500"/>
            <a:ext cx="2941500" cy="68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Reconciliation loop</a:t>
            </a:r>
            <a:endParaRPr/>
          </a:p>
        </p:txBody>
      </p:sp>
      <p:sp>
        <p:nvSpPr>
          <p:cNvPr id="1016" name="Google Shape;1016;p1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AutoNum type="arabicPeriod"/>
            </a:pPr>
            <a:r>
              <a:rPr lang="sk"/>
              <a:t>We submit the manifest which will be received by api server and will be written to etcd.</a:t>
            </a:r>
            <a:endParaRPr/>
          </a:p>
          <a:p>
            <a:pPr marL="457200" lvl="0" indent="-342900" algn="just" rtl="0">
              <a:spcBef>
                <a:spcPts val="0"/>
              </a:spcBef>
              <a:spcAft>
                <a:spcPts val="0"/>
              </a:spcAft>
              <a:buSzPts val="1800"/>
              <a:buAutoNum type="arabicPeriod"/>
            </a:pPr>
            <a:r>
              <a:rPr lang="sk"/>
              <a:t>Kubernetes checks if the number of pods specified in replica set is presented in cluster.</a:t>
            </a:r>
            <a:endParaRPr/>
          </a:p>
          <a:p>
            <a:pPr marL="457200" lvl="0" indent="-342900" algn="just" rtl="0">
              <a:spcBef>
                <a:spcPts val="0"/>
              </a:spcBef>
              <a:spcAft>
                <a:spcPts val="0"/>
              </a:spcAft>
              <a:buSzPts val="1800"/>
              <a:buAutoNum type="arabicPeriod"/>
            </a:pPr>
            <a:r>
              <a:rPr lang="sk"/>
              <a:t>If not It will schedule missing pods or </a:t>
            </a:r>
            <a:r>
              <a:rPr lang="sk" b="1"/>
              <a:t>delete extra pods </a:t>
            </a:r>
            <a:r>
              <a:rPr lang="sk"/>
              <a:t>based on the pod template and labels.</a:t>
            </a:r>
            <a:endParaRPr/>
          </a:p>
          <a:p>
            <a:pPr marL="457200" lvl="0" indent="-342900" algn="just" rtl="0">
              <a:spcBef>
                <a:spcPts val="0"/>
              </a:spcBef>
              <a:spcAft>
                <a:spcPts val="0"/>
              </a:spcAft>
              <a:buSzPts val="1800"/>
              <a:buAutoNum type="arabicPeriod"/>
            </a:pPr>
            <a:r>
              <a:rPr lang="sk"/>
              <a:t>This loop runs endlessly.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022" name="Google Shape;1022;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018_replicaset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Deployment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1033" name="Google Shape;1033;p1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Imagine you are running a massive ReplicaSet in your cluster with tens of pods and millions of users.</a:t>
            </a:r>
            <a:endParaRPr/>
          </a:p>
          <a:p>
            <a:pPr marL="457200" lvl="0" indent="-342900" algn="l" rtl="0">
              <a:spcBef>
                <a:spcPts val="0"/>
              </a:spcBef>
              <a:spcAft>
                <a:spcPts val="0"/>
              </a:spcAft>
              <a:buSzPts val="1800"/>
              <a:buChar char="●"/>
            </a:pPr>
            <a:r>
              <a:rPr lang="sk"/>
              <a:t>Each pod is running version 1 of your application.</a:t>
            </a:r>
            <a:endParaRPr/>
          </a:p>
          <a:p>
            <a:pPr marL="457200" lvl="0" indent="-342900" algn="l" rtl="0">
              <a:spcBef>
                <a:spcPts val="0"/>
              </a:spcBef>
              <a:spcAft>
                <a:spcPts val="0"/>
              </a:spcAft>
              <a:buSzPts val="1800"/>
              <a:buChar char="●"/>
            </a:pPr>
            <a:r>
              <a:rPr lang="sk"/>
              <a:t>Now you want to upgrade to version 2 seamlessly without customers noticing .</a:t>
            </a:r>
            <a:endParaRPr/>
          </a:p>
          <a:p>
            <a:pPr marL="457200" lvl="0" indent="-342900" algn="l" rtl="0">
              <a:spcBef>
                <a:spcPts val="0"/>
              </a:spcBef>
              <a:spcAft>
                <a:spcPts val="0"/>
              </a:spcAft>
              <a:buSzPts val="1800"/>
              <a:buChar char="●"/>
            </a:pPr>
            <a:r>
              <a:rPr lang="sk"/>
              <a:t>How do you handle this?</a:t>
            </a:r>
            <a:endParaRPr/>
          </a:p>
          <a:p>
            <a:pPr marL="457200" lvl="0" indent="-342900" algn="l" rtl="0">
              <a:spcBef>
                <a:spcPts val="0"/>
              </a:spcBef>
              <a:spcAft>
                <a:spcPts val="0"/>
              </a:spcAft>
              <a:buSzPts val="1800"/>
              <a:buChar char="●"/>
            </a:pPr>
            <a:r>
              <a:rPr lang="sk"/>
              <a:t>What if the new version fails? </a:t>
            </a:r>
            <a:endParaRPr/>
          </a:p>
          <a:p>
            <a:pPr marL="457200" lvl="0" indent="-342900" algn="l" rtl="0">
              <a:spcBef>
                <a:spcPts val="0"/>
              </a:spcBef>
              <a:spcAft>
                <a:spcPts val="0"/>
              </a:spcAft>
              <a:buSzPts val="1800"/>
              <a:buChar char="●"/>
            </a:pPr>
            <a:r>
              <a:rPr lang="sk"/>
              <a:t>How do you rollback?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Deployment</a:t>
            </a:r>
            <a:endParaRPr/>
          </a:p>
        </p:txBody>
      </p:sp>
      <p:sp>
        <p:nvSpPr>
          <p:cNvPr id="1039" name="Google Shape;1039;p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a wrapper around ReplicaSet.</a:t>
            </a:r>
            <a:endParaRPr/>
          </a:p>
          <a:p>
            <a:pPr marL="457200" lvl="0" indent="-342900" algn="l" rtl="0">
              <a:spcBef>
                <a:spcPts val="0"/>
              </a:spcBef>
              <a:spcAft>
                <a:spcPts val="0"/>
              </a:spcAft>
              <a:buSzPts val="1800"/>
              <a:buChar char="●"/>
            </a:pPr>
            <a:r>
              <a:rPr lang="sk"/>
              <a:t>It helps with deployments.</a:t>
            </a:r>
            <a:endParaRPr/>
          </a:p>
          <a:p>
            <a:pPr marL="457200" lvl="0" indent="-342900" algn="l" rtl="0">
              <a:spcBef>
                <a:spcPts val="0"/>
              </a:spcBef>
              <a:spcAft>
                <a:spcPts val="0"/>
              </a:spcAft>
              <a:buSzPts val="1800"/>
              <a:buChar char="●"/>
            </a:pPr>
            <a:r>
              <a:rPr lang="sk"/>
              <a:t>We can specify strategy which will be used during update. </a:t>
            </a:r>
            <a:endParaRPr/>
          </a:p>
          <a:p>
            <a:pPr marL="457200" lvl="0" indent="-342900" algn="l" rtl="0">
              <a:spcBef>
                <a:spcPts val="0"/>
              </a:spcBef>
              <a:spcAft>
                <a:spcPts val="0"/>
              </a:spcAft>
              <a:buSzPts val="1800"/>
              <a:buChar char="●"/>
            </a:pPr>
            <a:r>
              <a:rPr lang="sk"/>
              <a:t>We can simply rollout to previous version of deployment.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p159"/>
          <p:cNvPicPr preferRelativeResize="0"/>
          <p:nvPr/>
        </p:nvPicPr>
        <p:blipFill>
          <a:blip r:embed="rId3">
            <a:alphaModFix/>
          </a:blip>
          <a:stretch>
            <a:fillRect/>
          </a:stretch>
        </p:blipFill>
        <p:spPr>
          <a:xfrm>
            <a:off x="4758000" y="438150"/>
            <a:ext cx="3314700" cy="4133850"/>
          </a:xfrm>
          <a:prstGeom prst="rect">
            <a:avLst/>
          </a:prstGeom>
          <a:noFill/>
          <a:ln>
            <a:noFill/>
          </a:ln>
        </p:spPr>
      </p:pic>
      <p:pic>
        <p:nvPicPr>
          <p:cNvPr id="1045" name="Google Shape;1045;p159"/>
          <p:cNvPicPr preferRelativeResize="0"/>
          <p:nvPr/>
        </p:nvPicPr>
        <p:blipFill>
          <a:blip r:embed="rId4">
            <a:alphaModFix/>
          </a:blip>
          <a:stretch>
            <a:fillRect/>
          </a:stretch>
        </p:blipFill>
        <p:spPr>
          <a:xfrm>
            <a:off x="1222838" y="442900"/>
            <a:ext cx="3000375" cy="42576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Update strategy</a:t>
            </a:r>
            <a:endParaRPr/>
          </a:p>
        </p:txBody>
      </p:sp>
      <p:pic>
        <p:nvPicPr>
          <p:cNvPr id="1051" name="Google Shape;1051;p160"/>
          <p:cNvPicPr preferRelativeResize="0"/>
          <p:nvPr/>
        </p:nvPicPr>
        <p:blipFill>
          <a:blip r:embed="rId3">
            <a:alphaModFix/>
          </a:blip>
          <a:stretch>
            <a:fillRect/>
          </a:stretch>
        </p:blipFill>
        <p:spPr>
          <a:xfrm>
            <a:off x="6279225" y="410838"/>
            <a:ext cx="2662325" cy="4550465"/>
          </a:xfrm>
          <a:prstGeom prst="rect">
            <a:avLst/>
          </a:prstGeom>
          <a:noFill/>
          <a:ln>
            <a:noFill/>
          </a:ln>
        </p:spPr>
      </p:pic>
      <p:sp>
        <p:nvSpPr>
          <p:cNvPr id="1052" name="Google Shape;1052;p160"/>
          <p:cNvSpPr txBox="1">
            <a:spLocks noGrp="1"/>
          </p:cNvSpPr>
          <p:nvPr>
            <p:ph type="body" idx="1"/>
          </p:nvPr>
        </p:nvSpPr>
        <p:spPr>
          <a:xfrm>
            <a:off x="311700" y="1152475"/>
            <a:ext cx="57480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sk"/>
              <a:t>Strategy specifies how to update the ReplicaSet.</a:t>
            </a:r>
            <a:endParaRPr/>
          </a:p>
          <a:p>
            <a:pPr marL="457200" lvl="0" indent="-325755" algn="l" rtl="0">
              <a:spcBef>
                <a:spcPts val="0"/>
              </a:spcBef>
              <a:spcAft>
                <a:spcPts val="0"/>
              </a:spcAft>
              <a:buSzPct val="100000"/>
              <a:buChar char="●"/>
            </a:pPr>
            <a:r>
              <a:rPr lang="sk" b="1"/>
              <a:t>Recreate</a:t>
            </a:r>
            <a:r>
              <a:rPr lang="sk"/>
              <a:t>: shuts down all pods and starts new with new version (downtime of application).</a:t>
            </a:r>
            <a:endParaRPr/>
          </a:p>
          <a:p>
            <a:pPr marL="457200" lvl="0" indent="-325755" algn="l" rtl="0">
              <a:spcBef>
                <a:spcPts val="0"/>
              </a:spcBef>
              <a:spcAft>
                <a:spcPts val="0"/>
              </a:spcAft>
              <a:buSzPct val="100000"/>
              <a:buChar char="●"/>
            </a:pPr>
            <a:r>
              <a:rPr lang="sk" b="1"/>
              <a:t>Rolling update: </a:t>
            </a:r>
            <a:r>
              <a:rPr lang="sk"/>
              <a:t>gradually changes the versions of pods:</a:t>
            </a:r>
            <a:endParaRPr/>
          </a:p>
          <a:p>
            <a:pPr marL="914400" lvl="1" indent="-304165" algn="l" rtl="0">
              <a:spcBef>
                <a:spcPts val="0"/>
              </a:spcBef>
              <a:spcAft>
                <a:spcPts val="0"/>
              </a:spcAft>
              <a:buSzPct val="100000"/>
              <a:buChar char="○"/>
            </a:pPr>
            <a:r>
              <a:rPr lang="sk"/>
              <a:t>MaxUnavailable: how many of pods will be updated at the same time (can be number or percentage).</a:t>
            </a:r>
            <a:endParaRPr/>
          </a:p>
          <a:p>
            <a:pPr marL="914400" lvl="1" indent="-304165" algn="l" rtl="0">
              <a:spcBef>
                <a:spcPts val="0"/>
              </a:spcBef>
              <a:spcAft>
                <a:spcPts val="0"/>
              </a:spcAft>
              <a:buSzPct val="100000"/>
              <a:buChar char="○"/>
            </a:pPr>
            <a:r>
              <a:rPr lang="sk"/>
              <a:t>MaxSurge: How many new extra pods will be created during update.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MaxUavailable 25%</a:t>
            </a:r>
            <a:endParaRPr/>
          </a:p>
        </p:txBody>
      </p:sp>
      <p:sp>
        <p:nvSpPr>
          <p:cNvPr id="1058" name="Google Shape;1058;p161"/>
          <p:cNvSpPr/>
          <p:nvPr/>
        </p:nvSpPr>
        <p:spPr>
          <a:xfrm>
            <a:off x="11430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59" name="Google Shape;1059;p161"/>
          <p:cNvSpPr/>
          <p:nvPr/>
        </p:nvSpPr>
        <p:spPr>
          <a:xfrm>
            <a:off x="274095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60" name="Google Shape;1060;p161"/>
          <p:cNvSpPr/>
          <p:nvPr/>
        </p:nvSpPr>
        <p:spPr>
          <a:xfrm>
            <a:off x="43389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61" name="Google Shape;1061;p161"/>
          <p:cNvSpPr/>
          <p:nvPr/>
        </p:nvSpPr>
        <p:spPr>
          <a:xfrm>
            <a:off x="593685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do we store images</a:t>
            </a:r>
            <a:endParaRPr/>
          </a:p>
        </p:txBody>
      </p:sp>
      <p:sp>
        <p:nvSpPr>
          <p:cNvPr id="169" name="Google Shape;16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Images are files like anything else.</a:t>
            </a:r>
            <a:endParaRPr/>
          </a:p>
          <a:p>
            <a:pPr marL="457200" lvl="0" indent="-342900" algn="l" rtl="0">
              <a:spcBef>
                <a:spcPts val="0"/>
              </a:spcBef>
              <a:spcAft>
                <a:spcPts val="0"/>
              </a:spcAft>
              <a:buSzPts val="1800"/>
              <a:buChar char="●"/>
            </a:pPr>
            <a:r>
              <a:rPr lang="sk"/>
              <a:t>For convenience we store them in registries. </a:t>
            </a:r>
            <a:endParaRPr/>
          </a:p>
          <a:p>
            <a:pPr marL="457200" lvl="0" indent="-342900" algn="l" rtl="0">
              <a:spcBef>
                <a:spcPts val="0"/>
              </a:spcBef>
              <a:spcAft>
                <a:spcPts val="0"/>
              </a:spcAft>
              <a:buSzPts val="1800"/>
              <a:buChar char="●"/>
            </a:pPr>
            <a:r>
              <a:rPr lang="sk"/>
              <a:t>Docker registry is like a git for source code.</a:t>
            </a:r>
            <a:endParaRPr/>
          </a:p>
          <a:p>
            <a:pPr marL="457200" lvl="0" indent="-342900" algn="l" rtl="0">
              <a:spcBef>
                <a:spcPts val="0"/>
              </a:spcBef>
              <a:spcAft>
                <a:spcPts val="0"/>
              </a:spcAft>
              <a:buSzPts val="1800"/>
              <a:buChar char="●"/>
            </a:pPr>
            <a:r>
              <a:rPr lang="sk" b="1"/>
              <a:t>DockerHub </a:t>
            </a:r>
            <a:r>
              <a:rPr lang="sk"/>
              <a:t>is one of the most popular public places to store images.</a:t>
            </a:r>
            <a:endParaRPr/>
          </a:p>
          <a:p>
            <a:pPr marL="457200" lvl="0" indent="-342900" algn="l" rtl="0">
              <a:spcBef>
                <a:spcPts val="0"/>
              </a:spcBef>
              <a:spcAft>
                <a:spcPts val="0"/>
              </a:spcAft>
              <a:buSzPts val="1800"/>
              <a:buChar char="●"/>
            </a:pPr>
            <a:r>
              <a:rPr lang="sk"/>
              <a:t>Public images can be used by anyone to create containers.</a:t>
            </a:r>
            <a:endParaRPr/>
          </a:p>
          <a:p>
            <a:pPr marL="457200" lvl="0" indent="-342900" algn="l" rtl="0">
              <a:spcBef>
                <a:spcPts val="0"/>
              </a:spcBef>
              <a:spcAft>
                <a:spcPts val="0"/>
              </a:spcAft>
              <a:buSzPts val="1800"/>
              <a:buChar char="●"/>
            </a:pPr>
            <a:r>
              <a:rPr lang="sk"/>
              <a:t>Public images can be extended with custom layers.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MaxUavailable 25%</a:t>
            </a:r>
            <a:endParaRPr/>
          </a:p>
        </p:txBody>
      </p:sp>
      <p:sp>
        <p:nvSpPr>
          <p:cNvPr id="1067" name="Google Shape;1067;p162"/>
          <p:cNvSpPr/>
          <p:nvPr/>
        </p:nvSpPr>
        <p:spPr>
          <a:xfrm>
            <a:off x="11430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68" name="Google Shape;1068;p162"/>
          <p:cNvSpPr/>
          <p:nvPr/>
        </p:nvSpPr>
        <p:spPr>
          <a:xfrm>
            <a:off x="274095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69" name="Google Shape;1069;p162"/>
          <p:cNvSpPr/>
          <p:nvPr/>
        </p:nvSpPr>
        <p:spPr>
          <a:xfrm>
            <a:off x="43389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70" name="Google Shape;1070;p162"/>
          <p:cNvSpPr/>
          <p:nvPr/>
        </p:nvSpPr>
        <p:spPr>
          <a:xfrm>
            <a:off x="59368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71" name="Google Shape;1071;p162"/>
          <p:cNvSpPr txBox="1"/>
          <p:nvPr/>
        </p:nvSpPr>
        <p:spPr>
          <a:xfrm>
            <a:off x="6631075"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MaxUavailable 25%</a:t>
            </a:r>
            <a:endParaRPr/>
          </a:p>
        </p:txBody>
      </p:sp>
      <p:sp>
        <p:nvSpPr>
          <p:cNvPr id="1077" name="Google Shape;1077;p163"/>
          <p:cNvSpPr/>
          <p:nvPr/>
        </p:nvSpPr>
        <p:spPr>
          <a:xfrm>
            <a:off x="11430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78" name="Google Shape;1078;p163"/>
          <p:cNvSpPr/>
          <p:nvPr/>
        </p:nvSpPr>
        <p:spPr>
          <a:xfrm>
            <a:off x="274095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79" name="Google Shape;1079;p163"/>
          <p:cNvSpPr/>
          <p:nvPr/>
        </p:nvSpPr>
        <p:spPr>
          <a:xfrm>
            <a:off x="433890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80" name="Google Shape;1080;p163"/>
          <p:cNvSpPr/>
          <p:nvPr/>
        </p:nvSpPr>
        <p:spPr>
          <a:xfrm>
            <a:off x="59368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81" name="Google Shape;1081;p163"/>
          <p:cNvSpPr txBox="1"/>
          <p:nvPr/>
        </p:nvSpPr>
        <p:spPr>
          <a:xfrm>
            <a:off x="6631075"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082" name="Google Shape;1082;p163"/>
          <p:cNvSpPr txBox="1"/>
          <p:nvPr/>
        </p:nvSpPr>
        <p:spPr>
          <a:xfrm>
            <a:off x="4886250"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MaxUavailable 25%</a:t>
            </a:r>
            <a:endParaRPr/>
          </a:p>
        </p:txBody>
      </p:sp>
      <p:sp>
        <p:nvSpPr>
          <p:cNvPr id="1088" name="Google Shape;1088;p164"/>
          <p:cNvSpPr/>
          <p:nvPr/>
        </p:nvSpPr>
        <p:spPr>
          <a:xfrm>
            <a:off x="1143000" y="1697700"/>
            <a:ext cx="1243800" cy="190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version1</a:t>
            </a:r>
            <a:endParaRPr sz="1100"/>
          </a:p>
        </p:txBody>
      </p:sp>
      <p:sp>
        <p:nvSpPr>
          <p:cNvPr id="1089" name="Google Shape;1089;p164"/>
          <p:cNvSpPr/>
          <p:nvPr/>
        </p:nvSpPr>
        <p:spPr>
          <a:xfrm>
            <a:off x="27409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90" name="Google Shape;1090;p164"/>
          <p:cNvSpPr/>
          <p:nvPr/>
        </p:nvSpPr>
        <p:spPr>
          <a:xfrm>
            <a:off x="433890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91" name="Google Shape;1091;p164"/>
          <p:cNvSpPr/>
          <p:nvPr/>
        </p:nvSpPr>
        <p:spPr>
          <a:xfrm>
            <a:off x="59368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092" name="Google Shape;1092;p164"/>
          <p:cNvSpPr txBox="1"/>
          <p:nvPr/>
        </p:nvSpPr>
        <p:spPr>
          <a:xfrm>
            <a:off x="6631075"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093" name="Google Shape;1093;p164"/>
          <p:cNvSpPr txBox="1"/>
          <p:nvPr/>
        </p:nvSpPr>
        <p:spPr>
          <a:xfrm>
            <a:off x="4886250"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094" name="Google Shape;1094;p164"/>
          <p:cNvSpPr txBox="1"/>
          <p:nvPr/>
        </p:nvSpPr>
        <p:spPr>
          <a:xfrm>
            <a:off x="3361738"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MaxUavailable 25%</a:t>
            </a:r>
            <a:endParaRPr/>
          </a:p>
        </p:txBody>
      </p:sp>
      <p:sp>
        <p:nvSpPr>
          <p:cNvPr id="1100" name="Google Shape;1100;p165"/>
          <p:cNvSpPr/>
          <p:nvPr/>
        </p:nvSpPr>
        <p:spPr>
          <a:xfrm>
            <a:off x="114300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101" name="Google Shape;1101;p165"/>
          <p:cNvSpPr/>
          <p:nvPr/>
        </p:nvSpPr>
        <p:spPr>
          <a:xfrm>
            <a:off x="27409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102" name="Google Shape;1102;p165"/>
          <p:cNvSpPr/>
          <p:nvPr/>
        </p:nvSpPr>
        <p:spPr>
          <a:xfrm>
            <a:off x="433890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103" name="Google Shape;1103;p165"/>
          <p:cNvSpPr/>
          <p:nvPr/>
        </p:nvSpPr>
        <p:spPr>
          <a:xfrm>
            <a:off x="5936850" y="1697700"/>
            <a:ext cx="1243800" cy="1907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sz="1100"/>
              <a:t>pod1: version2</a:t>
            </a:r>
            <a:endParaRPr sz="1100"/>
          </a:p>
        </p:txBody>
      </p:sp>
      <p:sp>
        <p:nvSpPr>
          <p:cNvPr id="1104" name="Google Shape;1104;p165"/>
          <p:cNvSpPr txBox="1"/>
          <p:nvPr/>
        </p:nvSpPr>
        <p:spPr>
          <a:xfrm>
            <a:off x="6631075"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105" name="Google Shape;1105;p165"/>
          <p:cNvSpPr txBox="1"/>
          <p:nvPr/>
        </p:nvSpPr>
        <p:spPr>
          <a:xfrm>
            <a:off x="4886250"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106" name="Google Shape;1106;p165"/>
          <p:cNvSpPr txBox="1"/>
          <p:nvPr/>
        </p:nvSpPr>
        <p:spPr>
          <a:xfrm>
            <a:off x="3361738"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
        <p:nvSpPr>
          <p:cNvPr id="1107" name="Google Shape;1107;p165"/>
          <p:cNvSpPr txBox="1"/>
          <p:nvPr/>
        </p:nvSpPr>
        <p:spPr>
          <a:xfrm>
            <a:off x="1766013" y="3504625"/>
            <a:ext cx="22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Probes OK</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Be careful</a:t>
            </a:r>
            <a:endParaRPr/>
          </a:p>
        </p:txBody>
      </p:sp>
      <p:sp>
        <p:nvSpPr>
          <p:cNvPr id="1113" name="Google Shape;1113;p1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By running Rolling Updates at certain point in time there are two versions of the same application available in the cluster.</a:t>
            </a:r>
            <a:endParaRPr/>
          </a:p>
          <a:p>
            <a:pPr marL="457200" lvl="0" indent="-342900" algn="l" rtl="0">
              <a:spcBef>
                <a:spcPts val="0"/>
              </a:spcBef>
              <a:spcAft>
                <a:spcPts val="0"/>
              </a:spcAft>
              <a:buSzPts val="1800"/>
              <a:buChar char="●"/>
            </a:pPr>
            <a:r>
              <a:rPr lang="sk"/>
              <a:t>Traffic in the cluster is split across pods so there is a chance some customers may get old version while others the new one.</a:t>
            </a:r>
            <a:endParaRPr/>
          </a:p>
          <a:p>
            <a:pPr marL="457200" lvl="0" indent="-342900" algn="l" rtl="0">
              <a:spcBef>
                <a:spcPts val="0"/>
              </a:spcBef>
              <a:spcAft>
                <a:spcPts val="0"/>
              </a:spcAft>
              <a:buSzPts val="1800"/>
              <a:buChar char="●"/>
            </a:pPr>
            <a:r>
              <a:rPr lang="sk"/>
              <a:t>Other service talking to this app must be able to speak with the app in both versions!!!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119" name="Google Shape;1119;p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019_deployment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Rollbacks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130" name="Google Shape;1130;p1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(a lot of times) things go wrong.</a:t>
            </a:r>
            <a:endParaRPr/>
          </a:p>
          <a:p>
            <a:pPr marL="457200" lvl="0" indent="-342900" algn="l" rtl="0">
              <a:spcBef>
                <a:spcPts val="0"/>
              </a:spcBef>
              <a:spcAft>
                <a:spcPts val="0"/>
              </a:spcAft>
              <a:buSzPts val="1800"/>
              <a:buChar char="●"/>
            </a:pPr>
            <a:r>
              <a:rPr lang="sk"/>
              <a:t>Kubernetes has a way to undo the changes for given deployment.</a:t>
            </a:r>
            <a:endParaRPr/>
          </a:p>
          <a:p>
            <a:pPr marL="457200" lvl="0" indent="-342900" algn="l" rtl="0">
              <a:spcBef>
                <a:spcPts val="0"/>
              </a:spcBef>
              <a:spcAft>
                <a:spcPts val="0"/>
              </a:spcAft>
              <a:buSzPts val="1800"/>
              <a:buChar char="●"/>
            </a:pPr>
            <a:r>
              <a:rPr lang="sk"/>
              <a:t>Rollback is the mechanism.</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it works?</a:t>
            </a:r>
            <a:endParaRPr/>
          </a:p>
        </p:txBody>
      </p:sp>
      <p:sp>
        <p:nvSpPr>
          <p:cNvPr id="1136" name="Google Shape;1136;p1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Everytime we do some change with deployment Kubernetes stores the historical manifest in the same object.</a:t>
            </a:r>
            <a:endParaRPr/>
          </a:p>
          <a:p>
            <a:pPr marL="457200" lvl="0" indent="-342900" algn="l" rtl="0">
              <a:spcBef>
                <a:spcPts val="0"/>
              </a:spcBef>
              <a:spcAft>
                <a:spcPts val="0"/>
              </a:spcAft>
              <a:buSzPts val="1800"/>
              <a:buChar char="●"/>
            </a:pPr>
            <a:r>
              <a:rPr lang="sk"/>
              <a:t>This history is stored in annotations field.</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Kubectl</a:t>
            </a:r>
            <a:endParaRPr/>
          </a:p>
        </p:txBody>
      </p:sp>
      <p:sp>
        <p:nvSpPr>
          <p:cNvPr id="1142" name="Google Shape;1142;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Command for handling rollobacks is called </a:t>
            </a:r>
            <a:r>
              <a:rPr lang="sk" b="1"/>
              <a:t>rollout.</a:t>
            </a:r>
            <a:endParaRPr b="1"/>
          </a:p>
        </p:txBody>
      </p:sp>
      <p:sp>
        <p:nvSpPr>
          <p:cNvPr id="1143" name="Google Shape;1143;p171"/>
          <p:cNvSpPr txBox="1"/>
          <p:nvPr/>
        </p:nvSpPr>
        <p:spPr>
          <a:xfrm>
            <a:off x="2551950" y="3114900"/>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rollout history</a:t>
            </a:r>
            <a:endParaRPr>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 Docker installation</a:t>
            </a:r>
            <a:endParaRPr/>
          </a:p>
        </p:txBody>
      </p:sp>
      <p:sp>
        <p:nvSpPr>
          <p:cNvPr id="175" name="Google Shape;17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sk" u="sng">
                <a:solidFill>
                  <a:schemeClr val="hlink"/>
                </a:solidFill>
                <a:hlinkClick r:id="rId3"/>
              </a:rPr>
              <a:t>https://docs.docker.com/engine/install/ubuntu/</a:t>
            </a:r>
            <a:endParaRPr/>
          </a:p>
          <a:p>
            <a:pPr marL="0" lvl="0" indent="0" algn="l" rtl="0">
              <a:spcBef>
                <a:spcPts val="1200"/>
              </a:spcBef>
              <a:spcAft>
                <a:spcPts val="1200"/>
              </a:spcAft>
              <a:buNone/>
            </a:pP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149" name="Google Shape;1149;p1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020_rollbacks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Scaling in Kubernetes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Vertical scaling</a:t>
            </a:r>
            <a:endParaRPr/>
          </a:p>
        </p:txBody>
      </p:sp>
      <p:sp>
        <p:nvSpPr>
          <p:cNvPr id="1160" name="Google Shape;1160;p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Adding power by getting bigger VMS.</a:t>
            </a:r>
            <a:endParaRPr/>
          </a:p>
          <a:p>
            <a:pPr marL="914400" lvl="1" indent="-317500" algn="just" rtl="0">
              <a:spcBef>
                <a:spcPts val="0"/>
              </a:spcBef>
              <a:spcAft>
                <a:spcPts val="0"/>
              </a:spcAft>
              <a:buSzPts val="1400"/>
              <a:buChar char="○"/>
            </a:pPr>
            <a:r>
              <a:rPr lang="sk"/>
              <a:t>From 8GB of RAM to 32GB or ram.</a:t>
            </a:r>
            <a:endParaRPr/>
          </a:p>
          <a:p>
            <a:pPr marL="457200" lvl="0" indent="-342900" algn="just" rtl="0">
              <a:spcBef>
                <a:spcPts val="0"/>
              </a:spcBef>
              <a:spcAft>
                <a:spcPts val="0"/>
              </a:spcAft>
              <a:buSzPts val="1800"/>
              <a:buChar char="●"/>
            </a:pPr>
            <a:r>
              <a:rPr lang="sk"/>
              <a:t>Very expensive.</a:t>
            </a:r>
            <a:endParaRPr/>
          </a:p>
          <a:p>
            <a:pPr marL="457200" lvl="0" indent="-342900" algn="just" rtl="0">
              <a:spcBef>
                <a:spcPts val="0"/>
              </a:spcBef>
              <a:spcAft>
                <a:spcPts val="0"/>
              </a:spcAft>
              <a:buSzPts val="1800"/>
              <a:buChar char="●"/>
            </a:pPr>
            <a:r>
              <a:rPr lang="sk"/>
              <a:t>Its possible in Kubernetes by adding bigger node and removing old one or by increasing resource limits on Pod.</a:t>
            </a:r>
            <a:endParaRPr/>
          </a:p>
        </p:txBody>
      </p:sp>
      <p:pic>
        <p:nvPicPr>
          <p:cNvPr id="1161" name="Google Shape;1161;p174"/>
          <p:cNvPicPr preferRelativeResize="0"/>
          <p:nvPr/>
        </p:nvPicPr>
        <p:blipFill>
          <a:blip r:embed="rId3">
            <a:alphaModFix/>
          </a:blip>
          <a:stretch>
            <a:fillRect/>
          </a:stretch>
        </p:blipFill>
        <p:spPr>
          <a:xfrm>
            <a:off x="1905475" y="4082074"/>
            <a:ext cx="976340" cy="743700"/>
          </a:xfrm>
          <a:prstGeom prst="rect">
            <a:avLst/>
          </a:prstGeom>
          <a:noFill/>
          <a:ln>
            <a:noFill/>
          </a:ln>
        </p:spPr>
      </p:pic>
      <p:pic>
        <p:nvPicPr>
          <p:cNvPr id="1162" name="Google Shape;1162;p174"/>
          <p:cNvPicPr preferRelativeResize="0"/>
          <p:nvPr/>
        </p:nvPicPr>
        <p:blipFill>
          <a:blip r:embed="rId3">
            <a:alphaModFix/>
          </a:blip>
          <a:stretch>
            <a:fillRect/>
          </a:stretch>
        </p:blipFill>
        <p:spPr>
          <a:xfrm>
            <a:off x="5283647" y="3336700"/>
            <a:ext cx="1954877" cy="1489075"/>
          </a:xfrm>
          <a:prstGeom prst="rect">
            <a:avLst/>
          </a:prstGeom>
          <a:noFill/>
          <a:ln>
            <a:noFill/>
          </a:ln>
        </p:spPr>
      </p:pic>
      <p:cxnSp>
        <p:nvCxnSpPr>
          <p:cNvPr id="1163" name="Google Shape;1163;p174"/>
          <p:cNvCxnSpPr/>
          <p:nvPr/>
        </p:nvCxnSpPr>
        <p:spPr>
          <a:xfrm>
            <a:off x="3305786" y="4396606"/>
            <a:ext cx="1454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Horizontal scaling</a:t>
            </a:r>
            <a:endParaRPr/>
          </a:p>
        </p:txBody>
      </p:sp>
      <p:sp>
        <p:nvSpPr>
          <p:cNvPr id="1169" name="Google Shape;1169;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increase the power by adding new nodes.</a:t>
            </a:r>
            <a:endParaRPr/>
          </a:p>
          <a:p>
            <a:pPr marL="457200" lvl="0" indent="-342900" algn="l" rtl="0">
              <a:spcBef>
                <a:spcPts val="0"/>
              </a:spcBef>
              <a:spcAft>
                <a:spcPts val="0"/>
              </a:spcAft>
              <a:buSzPts val="1800"/>
              <a:buChar char="●"/>
            </a:pPr>
            <a:r>
              <a:rPr lang="sk"/>
              <a:t>We add new pods (copies of the same pod).</a:t>
            </a:r>
            <a:endParaRPr/>
          </a:p>
          <a:p>
            <a:pPr marL="457200" lvl="0" indent="-342900" algn="l" rtl="0">
              <a:spcBef>
                <a:spcPts val="0"/>
              </a:spcBef>
              <a:spcAft>
                <a:spcPts val="0"/>
              </a:spcAft>
              <a:buSzPts val="1800"/>
              <a:buChar char="●"/>
            </a:pPr>
            <a:r>
              <a:rPr lang="sk"/>
              <a:t>Can be achieved in distributed system.</a:t>
            </a:r>
            <a:endParaRPr/>
          </a:p>
        </p:txBody>
      </p:sp>
      <p:pic>
        <p:nvPicPr>
          <p:cNvPr id="1170" name="Google Shape;1170;p175"/>
          <p:cNvPicPr preferRelativeResize="0"/>
          <p:nvPr/>
        </p:nvPicPr>
        <p:blipFill>
          <a:blip r:embed="rId3">
            <a:alphaModFix/>
          </a:blip>
          <a:stretch>
            <a:fillRect/>
          </a:stretch>
        </p:blipFill>
        <p:spPr>
          <a:xfrm>
            <a:off x="1625725" y="3546425"/>
            <a:ext cx="1122525" cy="855050"/>
          </a:xfrm>
          <a:prstGeom prst="rect">
            <a:avLst/>
          </a:prstGeom>
          <a:noFill/>
          <a:ln>
            <a:noFill/>
          </a:ln>
        </p:spPr>
      </p:pic>
      <p:pic>
        <p:nvPicPr>
          <p:cNvPr id="1171" name="Google Shape;1171;p175"/>
          <p:cNvPicPr preferRelativeResize="0"/>
          <p:nvPr/>
        </p:nvPicPr>
        <p:blipFill>
          <a:blip r:embed="rId3">
            <a:alphaModFix/>
          </a:blip>
          <a:stretch>
            <a:fillRect/>
          </a:stretch>
        </p:blipFill>
        <p:spPr>
          <a:xfrm>
            <a:off x="5442450" y="2656675"/>
            <a:ext cx="1122525" cy="855050"/>
          </a:xfrm>
          <a:prstGeom prst="rect">
            <a:avLst/>
          </a:prstGeom>
          <a:noFill/>
          <a:ln>
            <a:noFill/>
          </a:ln>
        </p:spPr>
      </p:pic>
      <p:pic>
        <p:nvPicPr>
          <p:cNvPr id="1172" name="Google Shape;1172;p175"/>
          <p:cNvPicPr preferRelativeResize="0"/>
          <p:nvPr/>
        </p:nvPicPr>
        <p:blipFill>
          <a:blip r:embed="rId3">
            <a:alphaModFix/>
          </a:blip>
          <a:stretch>
            <a:fillRect/>
          </a:stretch>
        </p:blipFill>
        <p:spPr>
          <a:xfrm>
            <a:off x="5662075" y="3666325"/>
            <a:ext cx="1122525" cy="855050"/>
          </a:xfrm>
          <a:prstGeom prst="rect">
            <a:avLst/>
          </a:prstGeom>
          <a:noFill/>
          <a:ln>
            <a:noFill/>
          </a:ln>
        </p:spPr>
      </p:pic>
      <p:pic>
        <p:nvPicPr>
          <p:cNvPr id="1173" name="Google Shape;1173;p175"/>
          <p:cNvPicPr preferRelativeResize="0"/>
          <p:nvPr/>
        </p:nvPicPr>
        <p:blipFill>
          <a:blip r:embed="rId3">
            <a:alphaModFix/>
          </a:blip>
          <a:stretch>
            <a:fillRect/>
          </a:stretch>
        </p:blipFill>
        <p:spPr>
          <a:xfrm>
            <a:off x="6739000" y="3020325"/>
            <a:ext cx="1122525" cy="855050"/>
          </a:xfrm>
          <a:prstGeom prst="rect">
            <a:avLst/>
          </a:prstGeom>
          <a:noFill/>
          <a:ln>
            <a:noFill/>
          </a:ln>
        </p:spPr>
      </p:pic>
      <p:cxnSp>
        <p:nvCxnSpPr>
          <p:cNvPr id="1174" name="Google Shape;1174;p175"/>
          <p:cNvCxnSpPr/>
          <p:nvPr/>
        </p:nvCxnSpPr>
        <p:spPr>
          <a:xfrm>
            <a:off x="3235700" y="3908050"/>
            <a:ext cx="1672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Horizontal Pod Autoscaler (HPA)</a:t>
            </a:r>
            <a:endParaRPr/>
          </a:p>
        </p:txBody>
      </p:sp>
      <p:sp>
        <p:nvSpPr>
          <p:cNvPr id="1180" name="Google Shape;1180;p1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Kubernetes allows us to specify Autoscaling policies with HPA.</a:t>
            </a:r>
            <a:endParaRPr/>
          </a:p>
          <a:p>
            <a:pPr marL="457200" lvl="0" indent="-342900" algn="l" rtl="0">
              <a:spcBef>
                <a:spcPts val="0"/>
              </a:spcBef>
              <a:spcAft>
                <a:spcPts val="0"/>
              </a:spcAft>
              <a:buSzPts val="1800"/>
              <a:buChar char="●"/>
            </a:pPr>
            <a:r>
              <a:rPr lang="sk"/>
              <a:t>Those policies will be applied to increase/decrease the number of pods for given deployment. e.g:</a:t>
            </a:r>
            <a:endParaRPr/>
          </a:p>
          <a:p>
            <a:pPr marL="914400" lvl="1" indent="-317500" algn="l" rtl="0">
              <a:spcBef>
                <a:spcPts val="0"/>
              </a:spcBef>
              <a:spcAft>
                <a:spcPts val="0"/>
              </a:spcAft>
              <a:buSzPts val="1400"/>
              <a:buChar char="○"/>
            </a:pPr>
            <a:r>
              <a:rPr lang="sk"/>
              <a:t>Having CPU utilisation in given pod above 50% spawn another pod.</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HPA specification</a:t>
            </a:r>
            <a:endParaRPr/>
          </a:p>
        </p:txBody>
      </p:sp>
      <p:sp>
        <p:nvSpPr>
          <p:cNvPr id="1186" name="Google Shape;1186;p177"/>
          <p:cNvSpPr txBox="1">
            <a:spLocks noGrp="1"/>
          </p:cNvSpPr>
          <p:nvPr>
            <p:ph type="body" idx="1"/>
          </p:nvPr>
        </p:nvSpPr>
        <p:spPr>
          <a:xfrm>
            <a:off x="311700" y="1152475"/>
            <a:ext cx="4579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can specify min number of pods for target.</a:t>
            </a:r>
            <a:endParaRPr/>
          </a:p>
          <a:p>
            <a:pPr marL="457200" lvl="0" indent="-342900" algn="l" rtl="0">
              <a:spcBef>
                <a:spcPts val="0"/>
              </a:spcBef>
              <a:spcAft>
                <a:spcPts val="0"/>
              </a:spcAft>
              <a:buSzPts val="1800"/>
              <a:buChar char="●"/>
            </a:pPr>
            <a:r>
              <a:rPr lang="sk"/>
              <a:t>Max number of pods.</a:t>
            </a:r>
            <a:endParaRPr/>
          </a:p>
          <a:p>
            <a:pPr marL="457200" lvl="0" indent="-342900" algn="l" rtl="0">
              <a:spcBef>
                <a:spcPts val="0"/>
              </a:spcBef>
              <a:spcAft>
                <a:spcPts val="0"/>
              </a:spcAft>
              <a:buSzPts val="1800"/>
              <a:buChar char="●"/>
            </a:pPr>
            <a:r>
              <a:rPr lang="sk"/>
              <a:t>This metrics will spawn new pod if average cpu utilisation across pods is above 50%</a:t>
            </a:r>
            <a:endParaRPr/>
          </a:p>
        </p:txBody>
      </p:sp>
      <p:pic>
        <p:nvPicPr>
          <p:cNvPr id="1187" name="Google Shape;1187;p177"/>
          <p:cNvPicPr preferRelativeResize="0"/>
          <p:nvPr/>
        </p:nvPicPr>
        <p:blipFill>
          <a:blip r:embed="rId3">
            <a:alphaModFix/>
          </a:blip>
          <a:stretch>
            <a:fillRect/>
          </a:stretch>
        </p:blipFill>
        <p:spPr>
          <a:xfrm>
            <a:off x="5450813" y="1033450"/>
            <a:ext cx="3133725" cy="30765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193" name="Google Shape;1193;p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021_autoscaling</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ConfigMaps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204" name="Google Shape;1204;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Sometimes apps in the kubernetes need some configuration to be presented. </a:t>
            </a:r>
            <a:endParaRPr/>
          </a:p>
          <a:p>
            <a:pPr marL="457200" lvl="0" indent="-342900" algn="l" rtl="0">
              <a:spcBef>
                <a:spcPts val="0"/>
              </a:spcBef>
              <a:spcAft>
                <a:spcPts val="0"/>
              </a:spcAft>
              <a:buSzPts val="1800"/>
              <a:buChar char="●"/>
            </a:pPr>
            <a:r>
              <a:rPr lang="sk"/>
              <a:t>This config is mostly presented as environment variable or file.</a:t>
            </a:r>
            <a:endParaRPr/>
          </a:p>
          <a:p>
            <a:pPr marL="457200" lvl="0" indent="-342900" algn="l" rtl="0">
              <a:spcBef>
                <a:spcPts val="0"/>
              </a:spcBef>
              <a:spcAft>
                <a:spcPts val="0"/>
              </a:spcAft>
              <a:buSzPts val="1800"/>
              <a:buChar char="●"/>
            </a:pPr>
            <a:r>
              <a:rPr lang="sk"/>
              <a:t>Remember that the pods are copies which does not persist between restarts but configmaps do.</a:t>
            </a:r>
            <a:endParaRPr/>
          </a:p>
          <a:p>
            <a:pPr marL="457200" lvl="0" indent="-342900" algn="l" rtl="0">
              <a:spcBef>
                <a:spcPts val="0"/>
              </a:spcBef>
              <a:spcAft>
                <a:spcPts val="0"/>
              </a:spcAft>
              <a:buSzPts val="1800"/>
              <a:buChar char="●"/>
            </a:pPr>
            <a:r>
              <a:rPr lang="sk" b="1"/>
              <a:t>ConfigMaps are stored in etcd but you should not put state into them!!</a:t>
            </a:r>
            <a:endParaRPr b="1"/>
          </a:p>
          <a:p>
            <a:pPr marL="457200" lvl="0" indent="-342900" algn="l" rtl="0">
              <a:spcBef>
                <a:spcPts val="0"/>
              </a:spcBef>
              <a:spcAft>
                <a:spcPts val="0"/>
              </a:spcAft>
              <a:buSzPts val="1800"/>
              <a:buChar char="●"/>
            </a:pPr>
            <a:r>
              <a:rPr lang="sk"/>
              <a:t>Their purpose is to keep configuration of application.</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Creation</a:t>
            </a:r>
            <a:endParaRPr/>
          </a:p>
        </p:txBody>
      </p:sp>
      <p:sp>
        <p:nvSpPr>
          <p:cNvPr id="1210" name="Google Shape;1210;p1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Just like everything you can use imperative or declarative syntax.</a:t>
            </a:r>
            <a:endParaRPr/>
          </a:p>
          <a:p>
            <a:pPr marL="457200" lvl="0" indent="-342900" algn="l" rtl="0">
              <a:spcBef>
                <a:spcPts val="0"/>
              </a:spcBef>
              <a:spcAft>
                <a:spcPts val="0"/>
              </a:spcAft>
              <a:buSzPts val="1800"/>
              <a:buChar char="●"/>
            </a:pPr>
            <a:r>
              <a:rPr lang="sk"/>
              <a:t>Configmaps can be created from literals (inline definition of name and value) or files.</a:t>
            </a:r>
            <a:endParaRPr/>
          </a:p>
        </p:txBody>
      </p:sp>
      <p:sp>
        <p:nvSpPr>
          <p:cNvPr id="1211" name="Google Shape;1211;p181"/>
          <p:cNvSpPr txBox="1"/>
          <p:nvPr/>
        </p:nvSpPr>
        <p:spPr>
          <a:xfrm>
            <a:off x="2079900" y="2935775"/>
            <a:ext cx="49842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create cm test-cm  --from-literal name=michal</a:t>
            </a:r>
            <a:endParaRPr>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Docker image preparation</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to use configmap</a:t>
            </a:r>
            <a:endParaRPr/>
          </a:p>
        </p:txBody>
      </p:sp>
      <p:sp>
        <p:nvSpPr>
          <p:cNvPr id="1217" name="Google Shape;1217;p1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Having configmap created we can use it in pods in different ways:</a:t>
            </a:r>
            <a:endParaRPr/>
          </a:p>
          <a:p>
            <a:pPr marL="914400" lvl="1" indent="-317500" algn="l" rtl="0">
              <a:spcBef>
                <a:spcPts val="0"/>
              </a:spcBef>
              <a:spcAft>
                <a:spcPts val="0"/>
              </a:spcAft>
              <a:buSzPts val="1400"/>
              <a:buChar char="○"/>
            </a:pPr>
            <a:r>
              <a:rPr lang="sk"/>
              <a:t>Mount all values from configmap as environment values in pods.</a:t>
            </a:r>
            <a:endParaRPr/>
          </a:p>
          <a:p>
            <a:pPr marL="914400" lvl="1" indent="-317500" algn="l" rtl="0">
              <a:spcBef>
                <a:spcPts val="0"/>
              </a:spcBef>
              <a:spcAft>
                <a:spcPts val="0"/>
              </a:spcAft>
              <a:buSzPts val="1400"/>
              <a:buChar char="○"/>
            </a:pPr>
            <a:r>
              <a:rPr lang="sk"/>
              <a:t>Mount some values from configmap as environment value in pods.</a:t>
            </a:r>
            <a:endParaRPr/>
          </a:p>
          <a:p>
            <a:pPr marL="914400" lvl="1" indent="-317500" algn="l" rtl="0">
              <a:spcBef>
                <a:spcPts val="0"/>
              </a:spcBef>
              <a:spcAft>
                <a:spcPts val="0"/>
              </a:spcAft>
              <a:buSzPts val="1400"/>
              <a:buChar char="○"/>
            </a:pPr>
            <a:r>
              <a:rPr lang="sk"/>
              <a:t>Mount configmap entries as volume files.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a volume?</a:t>
            </a:r>
            <a:endParaRPr/>
          </a:p>
        </p:txBody>
      </p:sp>
      <p:sp>
        <p:nvSpPr>
          <p:cNvPr id="1223" name="Google Shape;1223;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sk"/>
              <a:t>It represents a directory which is presented for one or many containers of the pod.</a:t>
            </a:r>
            <a:endParaRPr/>
          </a:p>
          <a:p>
            <a:pPr marL="457200" lvl="0" indent="-334327" algn="l" rtl="0">
              <a:spcBef>
                <a:spcPts val="0"/>
              </a:spcBef>
              <a:spcAft>
                <a:spcPts val="0"/>
              </a:spcAft>
              <a:buSzPct val="100000"/>
              <a:buChar char="●"/>
            </a:pPr>
            <a:r>
              <a:rPr lang="sk"/>
              <a:t>Volume can outlive the container.</a:t>
            </a:r>
            <a:endParaRPr/>
          </a:p>
          <a:p>
            <a:pPr marL="914400" lvl="1" indent="-310832" algn="l" rtl="0">
              <a:spcBef>
                <a:spcPts val="0"/>
              </a:spcBef>
              <a:spcAft>
                <a:spcPts val="0"/>
              </a:spcAft>
              <a:buSzPct val="100000"/>
              <a:buChar char="○"/>
            </a:pPr>
            <a:r>
              <a:rPr lang="sk"/>
              <a:t>If there is a container restart data store on volume can be persisted.</a:t>
            </a:r>
            <a:endParaRPr/>
          </a:p>
          <a:p>
            <a:pPr marL="457200" lvl="0" indent="-334327" algn="l" rtl="0">
              <a:spcBef>
                <a:spcPts val="0"/>
              </a:spcBef>
              <a:spcAft>
                <a:spcPts val="0"/>
              </a:spcAft>
              <a:buSzPct val="100000"/>
              <a:buChar char="●"/>
            </a:pPr>
            <a:r>
              <a:rPr lang="sk"/>
              <a:t>Depending on the volume type it may or may not be persistent (stored)</a:t>
            </a:r>
            <a:endParaRPr/>
          </a:p>
          <a:p>
            <a:pPr marL="457200" lvl="0" indent="-334327" algn="l" rtl="0">
              <a:spcBef>
                <a:spcPts val="0"/>
              </a:spcBef>
              <a:spcAft>
                <a:spcPts val="0"/>
              </a:spcAft>
              <a:buSzPct val="100000"/>
              <a:buChar char="●"/>
            </a:pPr>
            <a:r>
              <a:rPr lang="sk"/>
              <a:t>In this video we talk about ConfigMap based volumes, from which we can just read data and not persist anything  in them</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84"/>
          <p:cNvSpPr/>
          <p:nvPr/>
        </p:nvSpPr>
        <p:spPr>
          <a:xfrm>
            <a:off x="1521600" y="572575"/>
            <a:ext cx="5879100" cy="3115500"/>
          </a:xfrm>
          <a:prstGeom prst="roundRect">
            <a:avLst>
              <a:gd name="adj" fmla="val 16667"/>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 name="Google Shape;1229;p184"/>
          <p:cNvPicPr preferRelativeResize="0"/>
          <p:nvPr/>
        </p:nvPicPr>
        <p:blipFill>
          <a:blip r:embed="rId3">
            <a:alphaModFix/>
          </a:blip>
          <a:stretch>
            <a:fillRect/>
          </a:stretch>
        </p:blipFill>
        <p:spPr>
          <a:xfrm>
            <a:off x="6855312" y="3312534"/>
            <a:ext cx="779880" cy="757139"/>
          </a:xfrm>
          <a:prstGeom prst="rect">
            <a:avLst/>
          </a:prstGeom>
          <a:noFill/>
          <a:ln>
            <a:noFill/>
          </a:ln>
        </p:spPr>
      </p:pic>
      <p:sp>
        <p:nvSpPr>
          <p:cNvPr id="1230" name="Google Shape;1230;p184"/>
          <p:cNvSpPr/>
          <p:nvPr/>
        </p:nvSpPr>
        <p:spPr>
          <a:xfrm>
            <a:off x="2040775" y="10619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Container 1</a:t>
            </a:r>
            <a:endParaRPr/>
          </a:p>
        </p:txBody>
      </p:sp>
      <p:sp>
        <p:nvSpPr>
          <p:cNvPr id="1231" name="Google Shape;1231;p184"/>
          <p:cNvSpPr/>
          <p:nvPr/>
        </p:nvSpPr>
        <p:spPr>
          <a:xfrm>
            <a:off x="4899275" y="10619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Container 2</a:t>
            </a:r>
            <a:endParaRPr/>
          </a:p>
        </p:txBody>
      </p:sp>
      <p:sp>
        <p:nvSpPr>
          <p:cNvPr id="1232" name="Google Shape;1232;p184"/>
          <p:cNvSpPr/>
          <p:nvPr/>
        </p:nvSpPr>
        <p:spPr>
          <a:xfrm>
            <a:off x="3600600" y="29480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Volume</a:t>
            </a:r>
            <a:endParaRPr/>
          </a:p>
        </p:txBody>
      </p:sp>
      <p:sp>
        <p:nvSpPr>
          <p:cNvPr id="1233" name="Google Shape;1233;p184"/>
          <p:cNvSpPr txBox="1"/>
          <p:nvPr/>
        </p:nvSpPr>
        <p:spPr>
          <a:xfrm>
            <a:off x="6813200" y="607750"/>
            <a:ext cx="6399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Pod</a:t>
            </a:r>
            <a:endParaRPr/>
          </a:p>
        </p:txBody>
      </p:sp>
      <p:cxnSp>
        <p:nvCxnSpPr>
          <p:cNvPr id="1234" name="Google Shape;1234;p184"/>
          <p:cNvCxnSpPr/>
          <p:nvPr/>
        </p:nvCxnSpPr>
        <p:spPr>
          <a:xfrm rot="10800000">
            <a:off x="3524975" y="2053600"/>
            <a:ext cx="473400" cy="908400"/>
          </a:xfrm>
          <a:prstGeom prst="straightConnector1">
            <a:avLst/>
          </a:prstGeom>
          <a:noFill/>
          <a:ln w="9525" cap="flat" cmpd="sng">
            <a:solidFill>
              <a:schemeClr val="dk2"/>
            </a:solidFill>
            <a:prstDash val="solid"/>
            <a:round/>
            <a:headEnd type="none" w="med" len="med"/>
            <a:tailEnd type="none" w="med" len="med"/>
          </a:ln>
        </p:spPr>
      </p:cxnSp>
      <p:cxnSp>
        <p:nvCxnSpPr>
          <p:cNvPr id="1235" name="Google Shape;1235;p184"/>
          <p:cNvCxnSpPr/>
          <p:nvPr/>
        </p:nvCxnSpPr>
        <p:spPr>
          <a:xfrm rot="10800000" flipH="1">
            <a:off x="4894000" y="2028100"/>
            <a:ext cx="377400" cy="89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241" name="Google Shape;1241;p1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022_configmaps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Secrets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252" name="Google Shape;1252;p1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Sometimes we want to store sensitive configuration for our apps.</a:t>
            </a:r>
            <a:endParaRPr/>
          </a:p>
          <a:p>
            <a:pPr marL="457200" lvl="0" indent="-342900" algn="just" rtl="0">
              <a:spcBef>
                <a:spcPts val="0"/>
              </a:spcBef>
              <a:spcAft>
                <a:spcPts val="0"/>
              </a:spcAft>
              <a:buSzPts val="1800"/>
              <a:buChar char="●"/>
            </a:pPr>
            <a:r>
              <a:rPr lang="sk"/>
              <a:t>There are many approaches how you can achieve that.</a:t>
            </a:r>
            <a:endParaRPr/>
          </a:p>
          <a:p>
            <a:pPr marL="457200" lvl="0" indent="-342900" algn="just" rtl="0">
              <a:spcBef>
                <a:spcPts val="0"/>
              </a:spcBef>
              <a:spcAft>
                <a:spcPts val="0"/>
              </a:spcAft>
              <a:buSzPts val="1800"/>
              <a:buChar char="●"/>
            </a:pPr>
            <a:r>
              <a:rPr lang="sk"/>
              <a:t>Most Kubernetes native way is to store this configuration is secret.</a:t>
            </a:r>
            <a:endParaRPr/>
          </a:p>
          <a:p>
            <a:pPr marL="457200" lvl="0" indent="-342900" algn="just" rtl="0">
              <a:spcBef>
                <a:spcPts val="0"/>
              </a:spcBef>
              <a:spcAft>
                <a:spcPts val="0"/>
              </a:spcAft>
              <a:buSzPts val="1800"/>
              <a:buChar char="●"/>
            </a:pPr>
            <a:r>
              <a:rPr lang="sk" b="1"/>
              <a:t>SECRETS ARE NOT THAT SECRET AS THEY SOUND LIKE.</a:t>
            </a:r>
            <a:endParaRPr b="1"/>
          </a:p>
          <a:p>
            <a:pPr marL="914400" lvl="1" indent="-317500" algn="just" rtl="0">
              <a:spcBef>
                <a:spcPts val="0"/>
              </a:spcBef>
              <a:spcAft>
                <a:spcPts val="0"/>
              </a:spcAft>
              <a:buSzPts val="1400"/>
              <a:buChar char="○"/>
            </a:pPr>
            <a:r>
              <a:rPr lang="sk"/>
              <a:t>By default secrets are stored as plain text in the etcd.</a:t>
            </a:r>
            <a:endParaRPr/>
          </a:p>
          <a:p>
            <a:pPr marL="914400" lvl="1" indent="-317500" algn="just" rtl="0">
              <a:spcBef>
                <a:spcPts val="0"/>
              </a:spcBef>
              <a:spcAft>
                <a:spcPts val="0"/>
              </a:spcAft>
              <a:buSzPts val="1400"/>
              <a:buChar char="○"/>
            </a:pPr>
            <a:r>
              <a:rPr lang="sk"/>
              <a:t>Anyone with pod creation capability can read the secret.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So what is Secret </a:t>
            </a:r>
            <a:endParaRPr/>
          </a:p>
        </p:txBody>
      </p:sp>
      <p:sp>
        <p:nvSpPr>
          <p:cNvPr id="1258" name="Google Shape;1258;p1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almost the same thing as ConfigMap.</a:t>
            </a:r>
            <a:endParaRPr/>
          </a:p>
          <a:p>
            <a:pPr marL="457200" lvl="0" indent="-342900" algn="l" rtl="0">
              <a:spcBef>
                <a:spcPts val="0"/>
              </a:spcBef>
              <a:spcAft>
                <a:spcPts val="0"/>
              </a:spcAft>
              <a:buSzPts val="1800"/>
              <a:buChar char="●"/>
            </a:pPr>
            <a:r>
              <a:rPr lang="sk"/>
              <a:t>It’s kubernetes object. </a:t>
            </a:r>
            <a:endParaRPr/>
          </a:p>
          <a:p>
            <a:pPr marL="457200" lvl="0" indent="-342900" algn="l" rtl="0">
              <a:spcBef>
                <a:spcPts val="0"/>
              </a:spcBef>
              <a:spcAft>
                <a:spcPts val="0"/>
              </a:spcAft>
              <a:buSzPts val="1800"/>
              <a:buChar char="●"/>
            </a:pPr>
            <a:r>
              <a:rPr lang="sk"/>
              <a:t>It helps to split the sensitive app configuration to separate object.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Basic Kubernetes secret types</a:t>
            </a:r>
            <a:endParaRPr/>
          </a:p>
        </p:txBody>
      </p:sp>
      <p:sp>
        <p:nvSpPr>
          <p:cNvPr id="1264" name="Google Shape;1264;p1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generic</a:t>
            </a:r>
            <a:endParaRPr/>
          </a:p>
          <a:p>
            <a:pPr marL="457200" lvl="0" indent="-342900" algn="l" rtl="0">
              <a:spcBef>
                <a:spcPts val="0"/>
              </a:spcBef>
              <a:spcAft>
                <a:spcPts val="0"/>
              </a:spcAft>
              <a:buSzPts val="1800"/>
              <a:buChar char="●"/>
            </a:pPr>
            <a:r>
              <a:rPr lang="sk"/>
              <a:t>docker-registry</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270" name="Google Shape;1270;p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023_secrets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9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Services basics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app </a:t>
            </a:r>
            <a:endParaRPr/>
          </a:p>
        </p:txBody>
      </p:sp>
      <p:sp>
        <p:nvSpPr>
          <p:cNvPr id="186" name="Google Shape;18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Django Rest Framework school-project</a:t>
            </a:r>
            <a:endParaRPr/>
          </a:p>
          <a:p>
            <a:pPr marL="457200" lvl="0" indent="-342900" algn="l" rtl="0">
              <a:spcBef>
                <a:spcPts val="0"/>
              </a:spcBef>
              <a:spcAft>
                <a:spcPts val="0"/>
              </a:spcAft>
              <a:buSzPts val="1800"/>
              <a:buChar char="●"/>
            </a:pPr>
            <a:r>
              <a:rPr lang="sk" u="sng">
                <a:solidFill>
                  <a:schemeClr val="hlink"/>
                </a:solidFill>
                <a:hlinkClick r:id="rId3"/>
              </a:rPr>
              <a:t>https://github.com/misohu/django-tutorial</a:t>
            </a:r>
            <a:r>
              <a:rPr lang="sk"/>
              <a:t> (leave a follow please and star :))</a:t>
            </a:r>
            <a:endParaRPr/>
          </a:p>
          <a:p>
            <a:pPr marL="457200" lvl="0" indent="-342900" algn="l" rtl="0">
              <a:spcBef>
                <a:spcPts val="0"/>
              </a:spcBef>
              <a:spcAft>
                <a:spcPts val="0"/>
              </a:spcAft>
              <a:buSzPts val="1800"/>
              <a:buChar char="●"/>
            </a:pPr>
            <a:r>
              <a:rPr lang="sk"/>
              <a:t>Core functionality </a:t>
            </a:r>
            <a:endParaRPr/>
          </a:p>
          <a:p>
            <a:pPr marL="914400" lvl="1" indent="-317500" algn="l" rtl="0">
              <a:spcBef>
                <a:spcPts val="0"/>
              </a:spcBef>
              <a:spcAft>
                <a:spcPts val="0"/>
              </a:spcAft>
              <a:buSzPts val="1400"/>
              <a:buChar char="○"/>
            </a:pPr>
            <a:r>
              <a:rPr lang="sk"/>
              <a:t>API on top of relational database</a:t>
            </a:r>
            <a:endParaRPr/>
          </a:p>
          <a:p>
            <a:pPr marL="914400" lvl="1" indent="-317500" algn="l" rtl="0">
              <a:spcBef>
                <a:spcPts val="0"/>
              </a:spcBef>
              <a:spcAft>
                <a:spcPts val="0"/>
              </a:spcAft>
              <a:buSzPts val="1400"/>
              <a:buChar char="○"/>
            </a:pPr>
            <a:r>
              <a:rPr lang="sk"/>
              <a:t>3 interconnected tables (subjects, teacher, students) representing university information system</a:t>
            </a:r>
            <a:endParaRPr/>
          </a:p>
          <a:p>
            <a:pPr marL="914400" lvl="1" indent="-317500" algn="l" rtl="0">
              <a:spcBef>
                <a:spcPts val="0"/>
              </a:spcBef>
              <a:spcAft>
                <a:spcPts val="0"/>
              </a:spcAft>
              <a:buSzPts val="1400"/>
              <a:buChar char="○"/>
            </a:pPr>
            <a:r>
              <a:rPr lang="sk"/>
              <a:t>Can speak to Sqlite DB and Postgres DB</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1281" name="Google Shape;1281;p1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How can pods in the cluster communicate with each other?</a:t>
            </a:r>
            <a:endParaRPr/>
          </a:p>
          <a:p>
            <a:pPr marL="457200" lvl="0" indent="-342900" algn="l" rtl="0">
              <a:spcBef>
                <a:spcPts val="0"/>
              </a:spcBef>
              <a:spcAft>
                <a:spcPts val="0"/>
              </a:spcAft>
              <a:buSzPts val="1800"/>
              <a:buChar char="●"/>
            </a:pPr>
            <a:r>
              <a:rPr lang="sk"/>
              <a:t>How can be load distributed across nodes of deployment?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networking works?</a:t>
            </a:r>
            <a:endParaRPr/>
          </a:p>
        </p:txBody>
      </p:sp>
      <p:sp>
        <p:nvSpPr>
          <p:cNvPr id="1287" name="Google Shape;1287;p193"/>
          <p:cNvSpPr/>
          <p:nvPr/>
        </p:nvSpPr>
        <p:spPr>
          <a:xfrm>
            <a:off x="731175" y="1411950"/>
            <a:ext cx="7875000" cy="33450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93"/>
          <p:cNvSpPr txBox="1"/>
          <p:nvPr/>
        </p:nvSpPr>
        <p:spPr>
          <a:xfrm>
            <a:off x="2151600" y="1017725"/>
            <a:ext cx="48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pods CIDR range  </a:t>
            </a:r>
            <a:r>
              <a:rPr lang="sk" sz="1350">
                <a:solidFill>
                  <a:srgbClr val="111111"/>
                </a:solidFill>
                <a:highlight>
                  <a:srgbClr val="FFFFFF"/>
                </a:highlight>
                <a:latin typeface="Roboto"/>
                <a:ea typeface="Roboto"/>
                <a:cs typeface="Roboto"/>
                <a:sym typeface="Roboto"/>
              </a:rPr>
              <a:t>10.1.0.0/16 (that is default for microk8s)</a:t>
            </a:r>
            <a:endParaRPr/>
          </a:p>
        </p:txBody>
      </p:sp>
      <p:sp>
        <p:nvSpPr>
          <p:cNvPr id="1289" name="Google Shape;1289;p193"/>
          <p:cNvSpPr/>
          <p:nvPr/>
        </p:nvSpPr>
        <p:spPr>
          <a:xfrm>
            <a:off x="15128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Pod 1</a:t>
            </a:r>
            <a:endParaRPr/>
          </a:p>
        </p:txBody>
      </p:sp>
      <p:sp>
        <p:nvSpPr>
          <p:cNvPr id="1290" name="Google Shape;1290;p193"/>
          <p:cNvSpPr/>
          <p:nvPr/>
        </p:nvSpPr>
        <p:spPr>
          <a:xfrm>
            <a:off x="62792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Pod 2</a:t>
            </a:r>
            <a:endParaRPr/>
          </a:p>
        </p:txBody>
      </p:sp>
      <p:sp>
        <p:nvSpPr>
          <p:cNvPr id="1291" name="Google Shape;1291;p193"/>
          <p:cNvSpPr txBox="1"/>
          <p:nvPr/>
        </p:nvSpPr>
        <p:spPr>
          <a:xfrm>
            <a:off x="1613750" y="284260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10.1.112.252</a:t>
            </a:r>
            <a:endParaRPr/>
          </a:p>
        </p:txBody>
      </p:sp>
      <p:sp>
        <p:nvSpPr>
          <p:cNvPr id="1292" name="Google Shape;1292;p193"/>
          <p:cNvSpPr txBox="1"/>
          <p:nvPr/>
        </p:nvSpPr>
        <p:spPr>
          <a:xfrm>
            <a:off x="6380150" y="288435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10.1.112.241</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Container network interface </a:t>
            </a:r>
            <a:endParaRPr/>
          </a:p>
        </p:txBody>
      </p:sp>
      <p:sp>
        <p:nvSpPr>
          <p:cNvPr id="1298" name="Google Shape;1298;p1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sk"/>
              <a:t>Is the magic responsible for communication between pods and containers,</a:t>
            </a:r>
            <a:endParaRPr/>
          </a:p>
          <a:p>
            <a:pPr marL="914400" lvl="1" indent="-310832" algn="l" rtl="0">
              <a:spcBef>
                <a:spcPts val="0"/>
              </a:spcBef>
              <a:spcAft>
                <a:spcPts val="0"/>
              </a:spcAft>
              <a:buSzPct val="100000"/>
              <a:buChar char="○"/>
            </a:pPr>
            <a:r>
              <a:rPr lang="sk"/>
              <a:t>You should understand that the communication needs to be routed to a specific container in the pod (more about this later).</a:t>
            </a:r>
            <a:endParaRPr/>
          </a:p>
          <a:p>
            <a:pPr marL="457200" lvl="0" indent="-334327" algn="l" rtl="0">
              <a:spcBef>
                <a:spcPts val="0"/>
              </a:spcBef>
              <a:spcAft>
                <a:spcPts val="0"/>
              </a:spcAft>
              <a:buSzPct val="100000"/>
              <a:buChar char="●"/>
            </a:pPr>
            <a:r>
              <a:rPr lang="sk"/>
              <a:t>There are multiple CNI plugins which you can use in the cluster:</a:t>
            </a:r>
            <a:endParaRPr/>
          </a:p>
          <a:p>
            <a:pPr marL="914400" lvl="1" indent="-310832" algn="l" rtl="0">
              <a:spcBef>
                <a:spcPts val="0"/>
              </a:spcBef>
              <a:spcAft>
                <a:spcPts val="0"/>
              </a:spcAft>
              <a:buSzPct val="100000"/>
              <a:buChar char="○"/>
            </a:pPr>
            <a:r>
              <a:rPr lang="sk"/>
              <a:t>Canico (microk8s)</a:t>
            </a:r>
            <a:endParaRPr/>
          </a:p>
          <a:p>
            <a:pPr marL="914400" lvl="1" indent="-310832" algn="l" rtl="0">
              <a:spcBef>
                <a:spcPts val="0"/>
              </a:spcBef>
              <a:spcAft>
                <a:spcPts val="0"/>
              </a:spcAft>
              <a:buSzPct val="100000"/>
              <a:buChar char="○"/>
            </a:pPr>
            <a:r>
              <a:rPr lang="sk"/>
              <a:t>VPC CNI (EKS)</a:t>
            </a:r>
            <a:endParaRPr/>
          </a:p>
          <a:p>
            <a:pPr marL="914400" lvl="1" indent="-310832" algn="l" rtl="0">
              <a:spcBef>
                <a:spcPts val="0"/>
              </a:spcBef>
              <a:spcAft>
                <a:spcPts val="0"/>
              </a:spcAft>
              <a:buSzPct val="100000"/>
              <a:buChar char="○"/>
            </a:pPr>
            <a:r>
              <a:rPr lang="sk"/>
              <a:t>Weave works </a:t>
            </a:r>
            <a:endParaRPr/>
          </a:p>
          <a:p>
            <a:pPr marL="914400" lvl="1" indent="-310832" algn="l" rtl="0">
              <a:spcBef>
                <a:spcPts val="0"/>
              </a:spcBef>
              <a:spcAft>
                <a:spcPts val="0"/>
              </a:spcAft>
              <a:buSzPct val="100000"/>
              <a:buChar char="○"/>
            </a:pPr>
            <a:r>
              <a:rPr lang="sk"/>
              <a:t>Flannel</a:t>
            </a:r>
            <a:endParaRPr/>
          </a:p>
          <a:p>
            <a:pPr marL="914400" lvl="1" indent="-310832" algn="l" rtl="0">
              <a:spcBef>
                <a:spcPts val="0"/>
              </a:spcBef>
              <a:spcAft>
                <a:spcPts val="0"/>
              </a:spcAft>
              <a:buSzPct val="100000"/>
              <a:buChar char="○"/>
            </a:pPr>
            <a:r>
              <a:rPr lang="sk"/>
              <a:t>and more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Introducing Services</a:t>
            </a:r>
            <a:endParaRPr/>
          </a:p>
        </p:txBody>
      </p:sp>
      <p:sp>
        <p:nvSpPr>
          <p:cNvPr id="1304" name="Google Shape;1304;p1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Service is a mechanism in Kubernetes to expose set of pods.</a:t>
            </a:r>
            <a:endParaRPr/>
          </a:p>
          <a:p>
            <a:pPr marL="457200" lvl="0" indent="-342900" algn="l" rtl="0">
              <a:spcBef>
                <a:spcPts val="0"/>
              </a:spcBef>
              <a:spcAft>
                <a:spcPts val="0"/>
              </a:spcAft>
              <a:buSzPts val="1800"/>
              <a:buChar char="●"/>
            </a:pPr>
            <a:r>
              <a:rPr lang="sk"/>
              <a:t>Using services you application does not have to adapt to mechanism of randomly assigning IP addresses. </a:t>
            </a:r>
            <a:endParaRPr/>
          </a:p>
          <a:p>
            <a:pPr marL="457200" lvl="0" indent="-342900" algn="l" rtl="0">
              <a:spcBef>
                <a:spcPts val="0"/>
              </a:spcBef>
              <a:spcAft>
                <a:spcPts val="0"/>
              </a:spcAft>
              <a:buSzPts val="1800"/>
              <a:buChar char="●"/>
            </a:pPr>
            <a:r>
              <a:rPr lang="sk"/>
              <a:t>Service is grouping of pods (using selector in most of the time) and set of access rules to those.</a:t>
            </a:r>
            <a:endParaRPr/>
          </a:p>
          <a:p>
            <a:pPr marL="457200" lvl="0" indent="-342900" algn="l" rtl="0">
              <a:spcBef>
                <a:spcPts val="0"/>
              </a:spcBef>
              <a:spcAft>
                <a:spcPts val="0"/>
              </a:spcAft>
              <a:buSzPts val="1800"/>
              <a:buChar char="●"/>
            </a:pPr>
            <a:r>
              <a:rPr lang="sk"/>
              <a:t>Kubernetes automatically ads/remove pods to services during their livecycle.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Service</a:t>
            </a:r>
            <a:endParaRPr/>
          </a:p>
        </p:txBody>
      </p:sp>
      <p:sp>
        <p:nvSpPr>
          <p:cNvPr id="1310" name="Google Shape;1310;p196"/>
          <p:cNvSpPr/>
          <p:nvPr/>
        </p:nvSpPr>
        <p:spPr>
          <a:xfrm>
            <a:off x="731175" y="1411950"/>
            <a:ext cx="7875000" cy="33450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96"/>
          <p:cNvSpPr/>
          <p:nvPr/>
        </p:nvSpPr>
        <p:spPr>
          <a:xfrm>
            <a:off x="15128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Pod 1</a:t>
            </a:r>
            <a:endParaRPr/>
          </a:p>
        </p:txBody>
      </p:sp>
      <p:sp>
        <p:nvSpPr>
          <p:cNvPr id="1312" name="Google Shape;1312;p196"/>
          <p:cNvSpPr/>
          <p:nvPr/>
        </p:nvSpPr>
        <p:spPr>
          <a:xfrm>
            <a:off x="62792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Pod 2</a:t>
            </a:r>
            <a:endParaRPr/>
          </a:p>
        </p:txBody>
      </p:sp>
      <p:sp>
        <p:nvSpPr>
          <p:cNvPr id="1313" name="Google Shape;1313;p196"/>
          <p:cNvSpPr txBox="1"/>
          <p:nvPr/>
        </p:nvSpPr>
        <p:spPr>
          <a:xfrm>
            <a:off x="1613750" y="2842600"/>
            <a:ext cx="14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10.1.112.252:80</a:t>
            </a:r>
            <a:endParaRPr/>
          </a:p>
        </p:txBody>
      </p:sp>
      <p:sp>
        <p:nvSpPr>
          <p:cNvPr id="1314" name="Google Shape;1314;p196"/>
          <p:cNvSpPr txBox="1"/>
          <p:nvPr/>
        </p:nvSpPr>
        <p:spPr>
          <a:xfrm>
            <a:off x="6380150" y="2884350"/>
            <a:ext cx="14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10.1.112.241:80</a:t>
            </a:r>
            <a:endParaRPr/>
          </a:p>
        </p:txBody>
      </p:sp>
      <p:sp>
        <p:nvSpPr>
          <p:cNvPr id="1315" name="Google Shape;1315;p196"/>
          <p:cNvSpPr/>
          <p:nvPr/>
        </p:nvSpPr>
        <p:spPr>
          <a:xfrm>
            <a:off x="3840750" y="33713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Service </a:t>
            </a:r>
            <a:endParaRPr/>
          </a:p>
        </p:txBody>
      </p:sp>
      <p:sp>
        <p:nvSpPr>
          <p:cNvPr id="1316" name="Google Shape;1316;p196"/>
          <p:cNvSpPr txBox="1"/>
          <p:nvPr/>
        </p:nvSpPr>
        <p:spPr>
          <a:xfrm>
            <a:off x="3840750" y="4068800"/>
            <a:ext cx="217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my-service:8080</a:t>
            </a:r>
            <a:endParaRPr/>
          </a:p>
          <a:p>
            <a:pPr marL="0" lvl="0" indent="0" algn="l" rtl="0">
              <a:spcBef>
                <a:spcPts val="0"/>
              </a:spcBef>
              <a:spcAft>
                <a:spcPts val="0"/>
              </a:spcAft>
              <a:buNone/>
            </a:pPr>
            <a:r>
              <a:rPr lang="sk"/>
              <a:t>10.152.183.224: 8080</a:t>
            </a:r>
            <a:endParaRPr/>
          </a:p>
        </p:txBody>
      </p:sp>
      <p:cxnSp>
        <p:nvCxnSpPr>
          <p:cNvPr id="1317" name="Google Shape;1317;p196"/>
          <p:cNvCxnSpPr>
            <a:endCxn id="1315" idx="1"/>
          </p:cNvCxnSpPr>
          <p:nvPr/>
        </p:nvCxnSpPr>
        <p:spPr>
          <a:xfrm>
            <a:off x="2857350" y="3168350"/>
            <a:ext cx="983400" cy="551700"/>
          </a:xfrm>
          <a:prstGeom prst="straightConnector1">
            <a:avLst/>
          </a:prstGeom>
          <a:noFill/>
          <a:ln w="9525" cap="flat" cmpd="sng">
            <a:solidFill>
              <a:schemeClr val="dk2"/>
            </a:solidFill>
            <a:prstDash val="solid"/>
            <a:round/>
            <a:headEnd type="none" w="med" len="med"/>
            <a:tailEnd type="none" w="med" len="med"/>
          </a:ln>
        </p:spPr>
      </p:cxnSp>
      <p:cxnSp>
        <p:nvCxnSpPr>
          <p:cNvPr id="1318" name="Google Shape;1318;p196"/>
          <p:cNvCxnSpPr>
            <a:stCxn id="1315" idx="3"/>
            <a:endCxn id="1314" idx="1"/>
          </p:cNvCxnSpPr>
          <p:nvPr/>
        </p:nvCxnSpPr>
        <p:spPr>
          <a:xfrm rot="10800000" flipH="1">
            <a:off x="5303250" y="3084350"/>
            <a:ext cx="1077000" cy="635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Service dns</a:t>
            </a:r>
            <a:endParaRPr/>
          </a:p>
        </p:txBody>
      </p:sp>
      <p:sp>
        <p:nvSpPr>
          <p:cNvPr id="1324" name="Google Shape;1324;p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Now the ip address of the service is stable (its fronting unstable set of ip addresses for pods). </a:t>
            </a:r>
            <a:endParaRPr/>
          </a:p>
          <a:p>
            <a:pPr marL="457200" lvl="0" indent="-342900" algn="l" rtl="0">
              <a:spcBef>
                <a:spcPts val="0"/>
              </a:spcBef>
              <a:spcAft>
                <a:spcPts val="0"/>
              </a:spcAft>
              <a:buSzPts val="1800"/>
              <a:buChar char="●"/>
            </a:pPr>
            <a:r>
              <a:rPr lang="sk"/>
              <a:t>We can assign a valid dns to this address.</a:t>
            </a:r>
            <a:endParaRPr/>
          </a:p>
          <a:p>
            <a:pPr marL="457200" lvl="0" indent="-342900" algn="l" rtl="0">
              <a:spcBef>
                <a:spcPts val="0"/>
              </a:spcBef>
              <a:spcAft>
                <a:spcPts val="0"/>
              </a:spcAft>
              <a:buSzPts val="1800"/>
              <a:buChar char="●"/>
            </a:pPr>
            <a:r>
              <a:rPr lang="sk"/>
              <a:t>Now the pods does not need to remember ip addresses.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is the traffic balanced?</a:t>
            </a:r>
            <a:endParaRPr/>
          </a:p>
        </p:txBody>
      </p:sp>
      <p:sp>
        <p:nvSpPr>
          <p:cNvPr id="1330" name="Google Shape;1330;p1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Kubernetes kube-proxy is responsible for managing the routing of the requests between pods in the service.</a:t>
            </a:r>
            <a:endParaRPr/>
          </a:p>
          <a:p>
            <a:pPr marL="457200" lvl="0" indent="-342900" algn="l" rtl="0">
              <a:spcBef>
                <a:spcPts val="0"/>
              </a:spcBef>
              <a:spcAft>
                <a:spcPts val="0"/>
              </a:spcAft>
              <a:buSzPts val="1800"/>
              <a:buChar char="●"/>
            </a:pPr>
            <a:r>
              <a:rPr lang="sk"/>
              <a:t>This routing is handled via iptable rules.</a:t>
            </a:r>
            <a:endParaRPr/>
          </a:p>
          <a:p>
            <a:pPr marL="914400" lvl="1" indent="-317500" algn="l" rtl="0">
              <a:spcBef>
                <a:spcPts val="0"/>
              </a:spcBef>
              <a:spcAft>
                <a:spcPts val="0"/>
              </a:spcAft>
              <a:buSzPts val="1400"/>
              <a:buChar char="○"/>
            </a:pPr>
            <a:r>
              <a:rPr lang="sk"/>
              <a:t>This whole thing is very complex for now let’s keep things simple.</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336" name="Google Shape;1336;p199"/>
          <p:cNvSpPr/>
          <p:nvPr/>
        </p:nvSpPr>
        <p:spPr>
          <a:xfrm>
            <a:off x="731175" y="1411950"/>
            <a:ext cx="7875000" cy="33450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99"/>
          <p:cNvSpPr/>
          <p:nvPr/>
        </p:nvSpPr>
        <p:spPr>
          <a:xfrm>
            <a:off x="15128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nginx-1</a:t>
            </a:r>
            <a:endParaRPr/>
          </a:p>
        </p:txBody>
      </p:sp>
      <p:sp>
        <p:nvSpPr>
          <p:cNvPr id="1338" name="Google Shape;1338;p199"/>
          <p:cNvSpPr/>
          <p:nvPr/>
        </p:nvSpPr>
        <p:spPr>
          <a:xfrm>
            <a:off x="6279200" y="20759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nginx-2</a:t>
            </a:r>
            <a:endParaRPr/>
          </a:p>
        </p:txBody>
      </p:sp>
      <p:sp>
        <p:nvSpPr>
          <p:cNvPr id="1339" name="Google Shape;1339;p199"/>
          <p:cNvSpPr txBox="1"/>
          <p:nvPr/>
        </p:nvSpPr>
        <p:spPr>
          <a:xfrm>
            <a:off x="1613750" y="2842600"/>
            <a:ext cx="14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nginx-1-ip:80</a:t>
            </a:r>
            <a:endParaRPr/>
          </a:p>
        </p:txBody>
      </p:sp>
      <p:sp>
        <p:nvSpPr>
          <p:cNvPr id="1340" name="Google Shape;1340;p199"/>
          <p:cNvSpPr txBox="1"/>
          <p:nvPr/>
        </p:nvSpPr>
        <p:spPr>
          <a:xfrm>
            <a:off x="6380150" y="2884350"/>
            <a:ext cx="14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dk1"/>
                </a:solidFill>
              </a:rPr>
              <a:t>nginx-2-ip:80</a:t>
            </a:r>
            <a:endParaRPr/>
          </a:p>
        </p:txBody>
      </p:sp>
      <p:sp>
        <p:nvSpPr>
          <p:cNvPr id="1341" name="Google Shape;1341;p199"/>
          <p:cNvSpPr/>
          <p:nvPr/>
        </p:nvSpPr>
        <p:spPr>
          <a:xfrm>
            <a:off x="3840750" y="3371300"/>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nginx-1-service</a:t>
            </a:r>
            <a:endParaRPr/>
          </a:p>
        </p:txBody>
      </p:sp>
      <p:sp>
        <p:nvSpPr>
          <p:cNvPr id="1342" name="Google Shape;1342;p199"/>
          <p:cNvSpPr txBox="1"/>
          <p:nvPr/>
        </p:nvSpPr>
        <p:spPr>
          <a:xfrm>
            <a:off x="3840750" y="4068800"/>
            <a:ext cx="217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dk1"/>
                </a:solidFill>
              </a:rPr>
              <a:t>nginx-1-service</a:t>
            </a:r>
            <a:r>
              <a:rPr lang="sk"/>
              <a:t>:8080</a:t>
            </a:r>
            <a:endParaRPr/>
          </a:p>
          <a:p>
            <a:pPr marL="0" lvl="0" indent="0" algn="l" rtl="0">
              <a:spcBef>
                <a:spcPts val="0"/>
              </a:spcBef>
              <a:spcAft>
                <a:spcPts val="0"/>
              </a:spcAft>
              <a:buNone/>
            </a:pPr>
            <a:r>
              <a:rPr lang="sk"/>
              <a:t>service-ip: 8080</a:t>
            </a:r>
            <a:endParaRPr/>
          </a:p>
        </p:txBody>
      </p:sp>
      <p:cxnSp>
        <p:nvCxnSpPr>
          <p:cNvPr id="1343" name="Google Shape;1343;p199"/>
          <p:cNvCxnSpPr>
            <a:endCxn id="1341" idx="1"/>
          </p:cNvCxnSpPr>
          <p:nvPr/>
        </p:nvCxnSpPr>
        <p:spPr>
          <a:xfrm>
            <a:off x="2857350" y="3168350"/>
            <a:ext cx="983400" cy="551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2</a:t>
            </a:r>
            <a:endParaRPr/>
          </a:p>
        </p:txBody>
      </p:sp>
      <p:sp>
        <p:nvSpPr>
          <p:cNvPr id="1349" name="Google Shape;1349;p200"/>
          <p:cNvSpPr/>
          <p:nvPr/>
        </p:nvSpPr>
        <p:spPr>
          <a:xfrm>
            <a:off x="731175" y="1411950"/>
            <a:ext cx="7875000" cy="33450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00"/>
          <p:cNvSpPr/>
          <p:nvPr/>
        </p:nvSpPr>
        <p:spPr>
          <a:xfrm>
            <a:off x="1948675" y="1933025"/>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nginx-pod-1</a:t>
            </a:r>
            <a:endParaRPr/>
          </a:p>
        </p:txBody>
      </p:sp>
      <p:sp>
        <p:nvSpPr>
          <p:cNvPr id="1351" name="Google Shape;1351;p200"/>
          <p:cNvSpPr/>
          <p:nvPr/>
        </p:nvSpPr>
        <p:spPr>
          <a:xfrm>
            <a:off x="3937425" y="1933025"/>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nginx-pod2</a:t>
            </a:r>
            <a:endParaRPr/>
          </a:p>
        </p:txBody>
      </p:sp>
      <p:sp>
        <p:nvSpPr>
          <p:cNvPr id="1352" name="Google Shape;1352;p200"/>
          <p:cNvSpPr/>
          <p:nvPr/>
        </p:nvSpPr>
        <p:spPr>
          <a:xfrm>
            <a:off x="3786225" y="3228425"/>
            <a:ext cx="17649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nginx-deployment</a:t>
            </a:r>
            <a:endParaRPr/>
          </a:p>
        </p:txBody>
      </p:sp>
      <p:sp>
        <p:nvSpPr>
          <p:cNvPr id="1353" name="Google Shape;1353;p200"/>
          <p:cNvSpPr/>
          <p:nvPr/>
        </p:nvSpPr>
        <p:spPr>
          <a:xfrm>
            <a:off x="5926175" y="1933025"/>
            <a:ext cx="1462500" cy="697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nginx-pod3</a:t>
            </a:r>
            <a:endParaRPr/>
          </a:p>
        </p:txBody>
      </p:sp>
      <p:cxnSp>
        <p:nvCxnSpPr>
          <p:cNvPr id="1354" name="Google Shape;1354;p200"/>
          <p:cNvCxnSpPr>
            <a:stCxn id="1350" idx="2"/>
            <a:endCxn id="1352" idx="0"/>
          </p:cNvCxnSpPr>
          <p:nvPr/>
        </p:nvCxnSpPr>
        <p:spPr>
          <a:xfrm>
            <a:off x="2679925" y="2630525"/>
            <a:ext cx="1988700" cy="597900"/>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00"/>
          <p:cNvCxnSpPr>
            <a:stCxn id="1351" idx="2"/>
            <a:endCxn id="1352" idx="0"/>
          </p:cNvCxnSpPr>
          <p:nvPr/>
        </p:nvCxnSpPr>
        <p:spPr>
          <a:xfrm>
            <a:off x="4668675" y="2630525"/>
            <a:ext cx="0" cy="597900"/>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00"/>
          <p:cNvCxnSpPr>
            <a:stCxn id="1353" idx="2"/>
            <a:endCxn id="1352" idx="0"/>
          </p:cNvCxnSpPr>
          <p:nvPr/>
        </p:nvCxnSpPr>
        <p:spPr>
          <a:xfrm flipH="1">
            <a:off x="4668725" y="2630525"/>
            <a:ext cx="1988700" cy="597900"/>
          </a:xfrm>
          <a:prstGeom prst="straightConnector1">
            <a:avLst/>
          </a:prstGeom>
          <a:noFill/>
          <a:ln w="9525" cap="flat" cmpd="sng">
            <a:solidFill>
              <a:schemeClr val="dk2"/>
            </a:solidFill>
            <a:prstDash val="solid"/>
            <a:round/>
            <a:headEnd type="none" w="med" len="med"/>
            <a:tailEnd type="none" w="med" len="med"/>
          </a:ln>
        </p:spPr>
      </p:cxnSp>
      <p:sp>
        <p:nvSpPr>
          <p:cNvPr id="1357" name="Google Shape;1357;p200"/>
          <p:cNvSpPr/>
          <p:nvPr/>
        </p:nvSpPr>
        <p:spPr>
          <a:xfrm>
            <a:off x="3914325" y="4370225"/>
            <a:ext cx="1508700" cy="31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nginx-service</a:t>
            </a:r>
            <a:endParaRPr/>
          </a:p>
        </p:txBody>
      </p:sp>
      <p:cxnSp>
        <p:nvCxnSpPr>
          <p:cNvPr id="1358" name="Google Shape;1358;p200"/>
          <p:cNvCxnSpPr>
            <a:stCxn id="1352" idx="2"/>
            <a:endCxn id="1357" idx="0"/>
          </p:cNvCxnSpPr>
          <p:nvPr/>
        </p:nvCxnSpPr>
        <p:spPr>
          <a:xfrm>
            <a:off x="4668675" y="3925925"/>
            <a:ext cx="0" cy="444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DNS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Scenario</a:t>
            </a:r>
            <a:endParaRPr/>
          </a:p>
        </p:txBody>
      </p:sp>
      <p:sp>
        <p:nvSpPr>
          <p:cNvPr id="192" name="Google Shape;19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sk"/>
              <a:t>Create Dockerfile for API image</a:t>
            </a:r>
            <a:endParaRPr/>
          </a:p>
          <a:p>
            <a:pPr marL="457200" lvl="0" indent="-342900" algn="l" rtl="0">
              <a:spcBef>
                <a:spcPts val="0"/>
              </a:spcBef>
              <a:spcAft>
                <a:spcPts val="0"/>
              </a:spcAft>
              <a:buSzPts val="1800"/>
              <a:buAutoNum type="arabicPeriod"/>
            </a:pPr>
            <a:r>
              <a:rPr lang="sk"/>
              <a:t>Build the image with two tags (one for sqlite and postgres implementation)</a:t>
            </a:r>
            <a:endParaRPr/>
          </a:p>
          <a:p>
            <a:pPr marL="457200" lvl="0" indent="-342900" algn="l" rtl="0">
              <a:spcBef>
                <a:spcPts val="0"/>
              </a:spcBef>
              <a:spcAft>
                <a:spcPts val="0"/>
              </a:spcAft>
              <a:buSzPts val="1800"/>
              <a:buAutoNum type="arabicPeriod"/>
            </a:pPr>
            <a:r>
              <a:rPr lang="sk"/>
              <a:t>Publish the image into a public repository (find mine at: </a:t>
            </a:r>
            <a:r>
              <a:rPr lang="sk" u="sng">
                <a:solidFill>
                  <a:schemeClr val="hlink"/>
                </a:solidFill>
                <a:hlinkClick r:id="rId3"/>
              </a:rPr>
              <a:t>https://hub.docker.com/r/misohu/django-school-project</a:t>
            </a:r>
            <a:r>
              <a:rPr lang="sk"/>
              <a:t>)</a:t>
            </a:r>
            <a:endParaRPr/>
          </a:p>
          <a:p>
            <a:pPr marL="0" lvl="0" indent="0" algn="l" rtl="0">
              <a:spcBef>
                <a:spcPts val="1200"/>
              </a:spcBef>
              <a:spcAft>
                <a:spcPts val="120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Why DNS</a:t>
            </a:r>
            <a:endParaRPr/>
          </a:p>
        </p:txBody>
      </p:sp>
      <p:sp>
        <p:nvSpPr>
          <p:cNvPr id="1369" name="Google Shape;1369;p202"/>
          <p:cNvSpPr txBox="1">
            <a:spLocks noGrp="1"/>
          </p:cNvSpPr>
          <p:nvPr>
            <p:ph type="body" idx="1"/>
          </p:nvPr>
        </p:nvSpPr>
        <p:spPr>
          <a:xfrm>
            <a:off x="311700" y="11556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Using dns records instead of ip addresses (even for unchanging services) is useful we never know what the ip address will be and we don’t care.</a:t>
            </a:r>
            <a:endParaRPr/>
          </a:p>
          <a:p>
            <a:pPr marL="457200" lvl="0" indent="-342900" algn="l" rtl="0">
              <a:spcBef>
                <a:spcPts val="0"/>
              </a:spcBef>
              <a:spcAft>
                <a:spcPts val="0"/>
              </a:spcAft>
              <a:buSzPts val="1800"/>
              <a:buChar char="●"/>
            </a:pPr>
            <a:r>
              <a:rPr lang="sk"/>
              <a:t>Using the dns records we can also refer to </a:t>
            </a:r>
            <a:r>
              <a:rPr lang="sk" b="1"/>
              <a:t>services between namespaces.</a:t>
            </a:r>
            <a:endParaRPr b="1"/>
          </a:p>
          <a:p>
            <a:pPr marL="457200" lvl="0" indent="-342900" algn="l" rtl="0">
              <a:spcBef>
                <a:spcPts val="0"/>
              </a:spcBef>
              <a:spcAft>
                <a:spcPts val="0"/>
              </a:spcAft>
              <a:buSzPts val="1800"/>
              <a:buChar char="●"/>
            </a:pPr>
            <a:r>
              <a:rPr lang="sk"/>
              <a:t>Query examples from pod:</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aphicFrame>
        <p:nvGraphicFramePr>
          <p:cNvPr id="1374" name="Google Shape;1374;p203"/>
          <p:cNvGraphicFramePr/>
          <p:nvPr/>
        </p:nvGraphicFramePr>
        <p:xfrm>
          <a:off x="952500" y="1657400"/>
          <a:ext cx="7239000" cy="1828710"/>
        </p:xfrm>
        <a:graphic>
          <a:graphicData uri="http://schemas.openxmlformats.org/drawingml/2006/table">
            <a:tbl>
              <a:tblPr>
                <a:noFill/>
                <a:tableStyleId>{29B3FB09-C8C6-4E27-9BF6-C4FDCD0FE8BD}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sk"/>
                        <a:t>service</a:t>
                      </a:r>
                      <a:endParaRPr/>
                    </a:p>
                  </a:txBody>
                  <a:tcPr marL="91425" marR="91425" marT="91425" marB="91425"/>
                </a:tc>
                <a:tc>
                  <a:txBody>
                    <a:bodyPr/>
                    <a:lstStyle/>
                    <a:p>
                      <a:pPr marL="0" lvl="0" indent="0" algn="l" rtl="0">
                        <a:spcBef>
                          <a:spcPts val="0"/>
                        </a:spcBef>
                        <a:spcAft>
                          <a:spcPts val="0"/>
                        </a:spcAft>
                        <a:buNone/>
                      </a:pPr>
                      <a:r>
                        <a:rPr lang="sk"/>
                        <a:t>searches for service with name service in same namespace as the pod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sk"/>
                        <a:t>service.default</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sk">
                          <a:solidFill>
                            <a:schemeClr val="dk1"/>
                          </a:solidFill>
                        </a:rPr>
                        <a:t>searches for service with name service in default namespace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sk"/>
                        <a:t>service.default.svc.cluster.local</a:t>
                      </a:r>
                      <a:endParaRPr/>
                    </a:p>
                  </a:txBody>
                  <a:tcPr marL="91425" marR="91425" marT="91425" marB="91425"/>
                </a:tc>
                <a:tc>
                  <a:txBody>
                    <a:bodyPr/>
                    <a:lstStyle/>
                    <a:p>
                      <a:pPr marL="0" lvl="0" indent="0" algn="l" rtl="0">
                        <a:spcBef>
                          <a:spcPts val="0"/>
                        </a:spcBef>
                        <a:spcAft>
                          <a:spcPts val="0"/>
                        </a:spcAft>
                        <a:buNone/>
                      </a:pPr>
                      <a:r>
                        <a:rPr lang="sk"/>
                        <a:t>same as above (cluser.local is default domain name for the cluster)</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DNS in Kubernetes</a:t>
            </a:r>
            <a:endParaRPr/>
          </a:p>
        </p:txBody>
      </p:sp>
      <p:sp>
        <p:nvSpPr>
          <p:cNvPr id="1380" name="Google Shape;1380;p2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In cluster DNS is used by DNS component. </a:t>
            </a:r>
            <a:endParaRPr/>
          </a:p>
          <a:p>
            <a:pPr marL="457200" lvl="0" indent="-342900" algn="l" rtl="0">
              <a:spcBef>
                <a:spcPts val="0"/>
              </a:spcBef>
              <a:spcAft>
                <a:spcPts val="0"/>
              </a:spcAft>
              <a:buSzPts val="1800"/>
              <a:buChar char="●"/>
            </a:pPr>
            <a:r>
              <a:rPr lang="sk"/>
              <a:t>In microk8s and EKS it’s the CoreDNS (you can check pods in kube-system ns).</a:t>
            </a:r>
            <a:endParaRPr/>
          </a:p>
          <a:p>
            <a:pPr marL="457200" lvl="0" indent="-342900" algn="l" rtl="0">
              <a:spcBef>
                <a:spcPts val="0"/>
              </a:spcBef>
              <a:spcAft>
                <a:spcPts val="0"/>
              </a:spcAft>
              <a:buSzPts val="1800"/>
              <a:buChar char="●"/>
            </a:pPr>
            <a:r>
              <a:rPr lang="sk"/>
              <a:t>Core dns will update all needed dns record whenever new pod is created/deleted or new service.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2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Pod’s DNS</a:t>
            </a:r>
            <a:endParaRPr/>
          </a:p>
        </p:txBody>
      </p:sp>
      <p:sp>
        <p:nvSpPr>
          <p:cNvPr id="1386" name="Google Shape;1386;p2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 same way as services got dns also each pod has its own dns record.</a:t>
            </a:r>
            <a:endParaRPr/>
          </a:p>
          <a:p>
            <a:pPr marL="457200" lvl="0" indent="-342900" algn="l" rtl="0">
              <a:spcBef>
                <a:spcPts val="0"/>
              </a:spcBef>
              <a:spcAft>
                <a:spcPts val="0"/>
              </a:spcAft>
              <a:buSzPts val="1800"/>
              <a:buChar char="●"/>
            </a:pPr>
            <a:r>
              <a:rPr lang="sk"/>
              <a:t>Remember that this record is closely coupled with the </a:t>
            </a:r>
            <a:r>
              <a:rPr lang="sk" b="1"/>
              <a:t>ephemeral pod.</a:t>
            </a:r>
            <a:endParaRPr b="1"/>
          </a:p>
        </p:txBody>
      </p:sp>
      <p:graphicFrame>
        <p:nvGraphicFramePr>
          <p:cNvPr id="1387" name="Google Shape;1387;p205"/>
          <p:cNvGraphicFramePr/>
          <p:nvPr/>
        </p:nvGraphicFramePr>
        <p:xfrm>
          <a:off x="952500" y="3136375"/>
          <a:ext cx="7239000" cy="1432500"/>
        </p:xfrm>
        <a:graphic>
          <a:graphicData uri="http://schemas.openxmlformats.org/drawingml/2006/table">
            <a:tbl>
              <a:tblPr>
                <a:noFill/>
                <a:tableStyleId>{29B3FB09-C8C6-4E27-9BF6-C4FDCD0FE8BD}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sk"/>
                        <a:t>pod-ip.namespace.pod.cluster.local</a:t>
                      </a:r>
                      <a:endParaRPr/>
                    </a:p>
                  </a:txBody>
                  <a:tcPr marL="91425" marR="91425" marT="91425" marB="91425"/>
                </a:tc>
                <a:tc>
                  <a:txBody>
                    <a:bodyPr/>
                    <a:lstStyle/>
                    <a:p>
                      <a:pPr marL="0" lvl="0" indent="0" algn="l" rtl="0">
                        <a:spcBef>
                          <a:spcPts val="0"/>
                        </a:spcBef>
                        <a:spcAft>
                          <a:spcPts val="0"/>
                        </a:spcAft>
                        <a:buNone/>
                      </a:pPr>
                      <a:r>
                        <a:rPr lang="sk"/>
                        <a:t>search for pod based on the ip address and namespace locator</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sk">
                          <a:solidFill>
                            <a:schemeClr val="dk1"/>
                          </a:solidFill>
                        </a:rPr>
                        <a:t>pod-ip.service-name.namespace.svc.cluster.local</a:t>
                      </a:r>
                      <a:endParaRPr>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sk">
                          <a:solidFill>
                            <a:schemeClr val="dk1"/>
                          </a:solidFill>
                        </a:rPr>
                        <a:t>searches for pod in given service name in given namespace</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393" name="Google Shape;1393;p2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025_service_dns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0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NodePort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2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ClusterIP service</a:t>
            </a:r>
            <a:endParaRPr/>
          </a:p>
        </p:txBody>
      </p:sp>
      <p:sp>
        <p:nvSpPr>
          <p:cNvPr id="1404" name="Google Shape;1404;p2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 far we were discussing about cluster wide name resolution and pod exposure.</a:t>
            </a:r>
            <a:endParaRPr/>
          </a:p>
          <a:p>
            <a:pPr marL="457200" lvl="0" indent="-342900" algn="l" rtl="0">
              <a:spcBef>
                <a:spcPts val="0"/>
              </a:spcBef>
              <a:spcAft>
                <a:spcPts val="0"/>
              </a:spcAft>
              <a:buSzPts val="1800"/>
              <a:buChar char="●"/>
            </a:pPr>
            <a:r>
              <a:rPr lang="sk"/>
              <a:t>Almost all the time we need to access the services also from outside of the cluster (e.g. some framework or API endpoint).</a:t>
            </a:r>
            <a:endParaRPr/>
          </a:p>
          <a:p>
            <a:pPr marL="457200" lvl="0" indent="-342900" algn="l" rtl="0">
              <a:spcBef>
                <a:spcPts val="0"/>
              </a:spcBef>
              <a:spcAft>
                <a:spcPts val="0"/>
              </a:spcAft>
              <a:buSzPts val="1800"/>
              <a:buChar char="●"/>
            </a:pPr>
            <a:r>
              <a:rPr lang="sk"/>
              <a:t>So far we covered ClusterIp services.</a:t>
            </a:r>
            <a:endParaRPr/>
          </a:p>
          <a:p>
            <a:pPr marL="914400" lvl="1" indent="-317500" algn="l" rtl="0">
              <a:spcBef>
                <a:spcPts val="0"/>
              </a:spcBef>
              <a:spcAft>
                <a:spcPts val="0"/>
              </a:spcAft>
              <a:buSzPts val="1400"/>
              <a:buChar char="○"/>
            </a:pPr>
            <a:r>
              <a:rPr lang="sk"/>
              <a:t>Its a default type if you expose service.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NodePort service </a:t>
            </a:r>
            <a:endParaRPr/>
          </a:p>
        </p:txBody>
      </p:sp>
      <p:sp>
        <p:nvSpPr>
          <p:cNvPr id="1410" name="Google Shape;1410;p2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will expose a service through a port on the node.</a:t>
            </a:r>
            <a:endParaRPr/>
          </a:p>
          <a:p>
            <a:pPr marL="914400" lvl="1" indent="-317500" algn="l" rtl="0">
              <a:spcBef>
                <a:spcPts val="0"/>
              </a:spcBef>
              <a:spcAft>
                <a:spcPts val="0"/>
              </a:spcAft>
              <a:buSzPts val="1400"/>
              <a:buChar char="○"/>
            </a:pPr>
            <a:r>
              <a:rPr lang="sk"/>
              <a:t>Cluster is made of nodes which are vms.</a:t>
            </a:r>
            <a:endParaRPr/>
          </a:p>
          <a:p>
            <a:pPr marL="914400" lvl="1" indent="-317500" algn="l" rtl="0">
              <a:spcBef>
                <a:spcPts val="0"/>
              </a:spcBef>
              <a:spcAft>
                <a:spcPts val="0"/>
              </a:spcAft>
              <a:buSzPts val="1400"/>
              <a:buChar char="○"/>
            </a:pPr>
            <a:r>
              <a:rPr lang="sk"/>
              <a:t>Each vm may have ip address accessible from the internet (e.g. the one we ssh).</a:t>
            </a:r>
            <a:endParaRPr/>
          </a:p>
          <a:p>
            <a:pPr marL="914400" lvl="1" indent="-317500" algn="l" rtl="0">
              <a:spcBef>
                <a:spcPts val="0"/>
              </a:spcBef>
              <a:spcAft>
                <a:spcPts val="0"/>
              </a:spcAft>
              <a:buSzPts val="1400"/>
              <a:buChar char="○"/>
            </a:pPr>
            <a:r>
              <a:rPr lang="sk"/>
              <a:t>For each machine we will expose service on one of its ports.</a:t>
            </a:r>
            <a:endParaRPr/>
          </a:p>
          <a:p>
            <a:pPr marL="914400" lvl="1" indent="-317500" algn="l" rtl="0">
              <a:spcBef>
                <a:spcPts val="0"/>
              </a:spcBef>
              <a:spcAft>
                <a:spcPts val="0"/>
              </a:spcAft>
              <a:buSzPts val="1400"/>
              <a:buChar char="○"/>
            </a:pPr>
            <a:r>
              <a:rPr lang="sk"/>
              <a:t>This port will serve as a gateway to access the service.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210"/>
          <p:cNvSpPr/>
          <p:nvPr/>
        </p:nvSpPr>
        <p:spPr>
          <a:xfrm>
            <a:off x="1362650" y="530975"/>
            <a:ext cx="4311900" cy="374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10"/>
          <p:cNvSpPr/>
          <p:nvPr/>
        </p:nvSpPr>
        <p:spPr>
          <a:xfrm>
            <a:off x="603225" y="345575"/>
            <a:ext cx="8232000" cy="3966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10"/>
          <p:cNvSpPr/>
          <p:nvPr/>
        </p:nvSpPr>
        <p:spPr>
          <a:xfrm>
            <a:off x="1837555"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nginx-pod-1</a:t>
            </a:r>
            <a:endParaRPr/>
          </a:p>
        </p:txBody>
      </p:sp>
      <p:sp>
        <p:nvSpPr>
          <p:cNvPr id="1418" name="Google Shape;1418;p210"/>
          <p:cNvSpPr/>
          <p:nvPr/>
        </p:nvSpPr>
        <p:spPr>
          <a:xfrm>
            <a:off x="3916481"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nginx-pod2</a:t>
            </a:r>
            <a:endParaRPr/>
          </a:p>
        </p:txBody>
      </p:sp>
      <p:sp>
        <p:nvSpPr>
          <p:cNvPr id="1419" name="Google Shape;1419;p210"/>
          <p:cNvSpPr/>
          <p:nvPr/>
        </p:nvSpPr>
        <p:spPr>
          <a:xfrm>
            <a:off x="3758425" y="2244291"/>
            <a:ext cx="18450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nginx-deployment</a:t>
            </a:r>
            <a:endParaRPr/>
          </a:p>
        </p:txBody>
      </p:sp>
      <p:sp>
        <p:nvSpPr>
          <p:cNvPr id="1420" name="Google Shape;1420;p210"/>
          <p:cNvSpPr/>
          <p:nvPr/>
        </p:nvSpPr>
        <p:spPr>
          <a:xfrm>
            <a:off x="5995406"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nginx-pod3</a:t>
            </a:r>
            <a:endParaRPr/>
          </a:p>
        </p:txBody>
      </p:sp>
      <p:cxnSp>
        <p:nvCxnSpPr>
          <p:cNvPr id="1421" name="Google Shape;1421;p210"/>
          <p:cNvCxnSpPr>
            <a:stCxn id="1417" idx="2"/>
            <a:endCxn id="1419" idx="0"/>
          </p:cNvCxnSpPr>
          <p:nvPr/>
        </p:nvCxnSpPr>
        <p:spPr>
          <a:xfrm>
            <a:off x="2601955" y="1619153"/>
            <a:ext cx="2079000" cy="6252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10"/>
          <p:cNvCxnSpPr>
            <a:stCxn id="1418" idx="2"/>
            <a:endCxn id="1419" idx="0"/>
          </p:cNvCxnSpPr>
          <p:nvPr/>
        </p:nvCxnSpPr>
        <p:spPr>
          <a:xfrm>
            <a:off x="4680881" y="1619153"/>
            <a:ext cx="0" cy="6252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10"/>
          <p:cNvCxnSpPr>
            <a:stCxn id="1420" idx="2"/>
            <a:endCxn id="1419" idx="0"/>
          </p:cNvCxnSpPr>
          <p:nvPr/>
        </p:nvCxnSpPr>
        <p:spPr>
          <a:xfrm flipH="1">
            <a:off x="4680806" y="1619153"/>
            <a:ext cx="2079000" cy="625200"/>
          </a:xfrm>
          <a:prstGeom prst="straightConnector1">
            <a:avLst/>
          </a:prstGeom>
          <a:noFill/>
          <a:ln w="9525" cap="flat" cmpd="sng">
            <a:solidFill>
              <a:schemeClr val="dk2"/>
            </a:solidFill>
            <a:prstDash val="solid"/>
            <a:round/>
            <a:headEnd type="none" w="med" len="med"/>
            <a:tailEnd type="none" w="med" len="med"/>
          </a:ln>
        </p:spPr>
      </p:cxnSp>
      <p:sp>
        <p:nvSpPr>
          <p:cNvPr id="1424" name="Google Shape;1424;p210"/>
          <p:cNvSpPr/>
          <p:nvPr/>
        </p:nvSpPr>
        <p:spPr>
          <a:xfrm>
            <a:off x="3892383" y="4087789"/>
            <a:ext cx="1577100" cy="32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nginx-service</a:t>
            </a:r>
            <a:endParaRPr/>
          </a:p>
        </p:txBody>
      </p:sp>
      <p:cxnSp>
        <p:nvCxnSpPr>
          <p:cNvPr id="1425" name="Google Shape;1425;p210"/>
          <p:cNvCxnSpPr>
            <a:stCxn id="1419" idx="2"/>
            <a:endCxn id="1424" idx="0"/>
          </p:cNvCxnSpPr>
          <p:nvPr/>
        </p:nvCxnSpPr>
        <p:spPr>
          <a:xfrm>
            <a:off x="4680925" y="2973291"/>
            <a:ext cx="0" cy="1114500"/>
          </a:xfrm>
          <a:prstGeom prst="straightConnector1">
            <a:avLst/>
          </a:prstGeom>
          <a:noFill/>
          <a:ln w="9525" cap="flat" cmpd="sng">
            <a:solidFill>
              <a:schemeClr val="dk2"/>
            </a:solidFill>
            <a:prstDash val="solid"/>
            <a:round/>
            <a:headEnd type="none" w="med" len="med"/>
            <a:tailEnd type="none" w="med" len="med"/>
          </a:ln>
        </p:spPr>
      </p:cxnSp>
      <p:sp>
        <p:nvSpPr>
          <p:cNvPr id="1426" name="Google Shape;1426;p210"/>
          <p:cNvSpPr txBox="1"/>
          <p:nvPr/>
        </p:nvSpPr>
        <p:spPr>
          <a:xfrm>
            <a:off x="1362650" y="38795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Node 1</a:t>
            </a:r>
            <a:endParaRPr/>
          </a:p>
        </p:txBody>
      </p:sp>
      <p:sp>
        <p:nvSpPr>
          <p:cNvPr id="1427" name="Google Shape;1427;p210"/>
          <p:cNvSpPr/>
          <p:nvPr/>
        </p:nvSpPr>
        <p:spPr>
          <a:xfrm>
            <a:off x="5762900" y="530975"/>
            <a:ext cx="2144400" cy="374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10"/>
          <p:cNvSpPr txBox="1"/>
          <p:nvPr/>
        </p:nvSpPr>
        <p:spPr>
          <a:xfrm>
            <a:off x="5762900" y="38795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Node 2</a:t>
            </a:r>
            <a:endParaRPr/>
          </a:p>
        </p:txBody>
      </p:sp>
      <p:cxnSp>
        <p:nvCxnSpPr>
          <p:cNvPr id="1429" name="Google Shape;1429;p210"/>
          <p:cNvCxnSpPr>
            <a:endCxn id="1424" idx="2"/>
          </p:cNvCxnSpPr>
          <p:nvPr/>
        </p:nvCxnSpPr>
        <p:spPr>
          <a:xfrm rot="10800000">
            <a:off x="4680933" y="4412989"/>
            <a:ext cx="0" cy="483900"/>
          </a:xfrm>
          <a:prstGeom prst="straightConnector1">
            <a:avLst/>
          </a:prstGeom>
          <a:noFill/>
          <a:ln w="9525" cap="flat" cmpd="sng">
            <a:solidFill>
              <a:schemeClr val="dk2"/>
            </a:solidFill>
            <a:prstDash val="solid"/>
            <a:round/>
            <a:headEnd type="none" w="med" len="med"/>
            <a:tailEnd type="triangle" w="med" len="med"/>
          </a:ln>
        </p:spPr>
      </p:cxnSp>
      <p:sp>
        <p:nvSpPr>
          <p:cNvPr id="1430" name="Google Shape;1430;p210"/>
          <p:cNvSpPr txBox="1"/>
          <p:nvPr/>
        </p:nvSpPr>
        <p:spPr>
          <a:xfrm>
            <a:off x="4769600" y="4662425"/>
            <a:ext cx="385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Public traffic</a:t>
            </a:r>
            <a:endParaRPr/>
          </a:p>
        </p:txBody>
      </p:sp>
      <p:sp>
        <p:nvSpPr>
          <p:cNvPr id="1431" name="Google Shape;1431;p210"/>
          <p:cNvSpPr/>
          <p:nvPr/>
        </p:nvSpPr>
        <p:spPr>
          <a:xfrm>
            <a:off x="6530033" y="4087789"/>
            <a:ext cx="1577100" cy="32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nginx-service</a:t>
            </a:r>
            <a:endParaRPr/>
          </a:p>
        </p:txBody>
      </p:sp>
      <p:cxnSp>
        <p:nvCxnSpPr>
          <p:cNvPr id="1432" name="Google Shape;1432;p210"/>
          <p:cNvCxnSpPr>
            <a:stCxn id="1419" idx="2"/>
            <a:endCxn id="1431" idx="0"/>
          </p:cNvCxnSpPr>
          <p:nvPr/>
        </p:nvCxnSpPr>
        <p:spPr>
          <a:xfrm>
            <a:off x="4680925" y="2973291"/>
            <a:ext cx="2637600" cy="11145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10"/>
          <p:cNvCxnSpPr/>
          <p:nvPr/>
        </p:nvCxnSpPr>
        <p:spPr>
          <a:xfrm rot="10800000">
            <a:off x="7318575" y="4413000"/>
            <a:ext cx="0" cy="483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NodePort 	</a:t>
            </a:r>
            <a:endParaRPr/>
          </a:p>
        </p:txBody>
      </p:sp>
      <p:sp>
        <p:nvSpPr>
          <p:cNvPr id="1439" name="Google Shape;1439;p2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Pods can be scheduled on any node.</a:t>
            </a:r>
            <a:endParaRPr/>
          </a:p>
          <a:p>
            <a:pPr marL="457200" lvl="0" indent="-342900" algn="l" rtl="0">
              <a:spcBef>
                <a:spcPts val="0"/>
              </a:spcBef>
              <a:spcAft>
                <a:spcPts val="0"/>
              </a:spcAft>
              <a:buSzPts val="1800"/>
              <a:buChar char="●"/>
            </a:pPr>
            <a:r>
              <a:rPr lang="sk"/>
              <a:t>Service is bound to a specific port on each node.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What is container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98" name="Google Shape;19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002_bilding_images</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445" name="Google Shape;1445;p2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026_nodeport</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2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sk"/>
              <a:t>LoadBalancer</a:t>
            </a:r>
            <a:endParaRPr/>
          </a:p>
          <a:p>
            <a:pPr marL="0" lvl="0" indent="0" algn="ctr" rtl="0">
              <a:spcBef>
                <a:spcPts val="0"/>
              </a:spcBef>
              <a:spcAft>
                <a:spcPts val="0"/>
              </a:spcAft>
              <a:buNone/>
            </a:pPr>
            <a:r>
              <a:rPr lang="sk" sz="2266"/>
              <a:t>Things are getting complicated (but don’t worry)</a:t>
            </a:r>
            <a:endParaRPr sz="2266"/>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1456" name="Google Shape;1456;p2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Living in the world of HTTP and HTTPs exposing the service on random nodeport is not that convenient (port :80 and :443).</a:t>
            </a:r>
            <a:endParaRPr/>
          </a:p>
          <a:p>
            <a:pPr marL="457200" lvl="0" indent="-342900" algn="l" rtl="0">
              <a:spcBef>
                <a:spcPts val="0"/>
              </a:spcBef>
              <a:spcAft>
                <a:spcPts val="0"/>
              </a:spcAft>
              <a:buSzPts val="1800"/>
              <a:buChar char="●"/>
            </a:pPr>
            <a:r>
              <a:rPr lang="sk"/>
              <a:t>The port range for nodeport is just 30000–32767.</a:t>
            </a:r>
            <a:endParaRPr/>
          </a:p>
          <a:p>
            <a:pPr marL="457200" lvl="0" indent="-342900" algn="l" rtl="0">
              <a:spcBef>
                <a:spcPts val="0"/>
              </a:spcBef>
              <a:spcAft>
                <a:spcPts val="0"/>
              </a:spcAft>
              <a:buSzPts val="1800"/>
              <a:buChar char="●"/>
            </a:pPr>
            <a:r>
              <a:rPr lang="sk"/>
              <a:t>There is a big problem if the ip address of VM changes.</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2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Load balancer type of service</a:t>
            </a:r>
            <a:endParaRPr/>
          </a:p>
        </p:txBody>
      </p:sp>
      <p:sp>
        <p:nvSpPr>
          <p:cNvPr id="1462" name="Google Shape;1462;p2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very special and non usable by default .</a:t>
            </a:r>
            <a:endParaRPr/>
          </a:p>
          <a:p>
            <a:pPr marL="457200" lvl="0" indent="-342900" algn="l" rtl="0">
              <a:spcBef>
                <a:spcPts val="0"/>
              </a:spcBef>
              <a:spcAft>
                <a:spcPts val="0"/>
              </a:spcAft>
              <a:buSzPts val="1800"/>
              <a:buChar char="●"/>
            </a:pPr>
            <a:r>
              <a:rPr lang="sk"/>
              <a:t>For each service of this type we will have an externally accessible IP and we can also specify port (most likely 80 or 443).</a:t>
            </a:r>
            <a:endParaRPr/>
          </a:p>
          <a:p>
            <a:pPr marL="457200" lvl="0" indent="-342900" algn="l" rtl="0">
              <a:spcBef>
                <a:spcPts val="0"/>
              </a:spcBef>
              <a:spcAft>
                <a:spcPts val="0"/>
              </a:spcAft>
              <a:buSzPts val="1800"/>
              <a:buChar char="●"/>
            </a:pPr>
            <a:r>
              <a:rPr lang="sk"/>
              <a:t>We need an external load balancer in order to use it.</a:t>
            </a:r>
            <a:endParaRPr/>
          </a:p>
          <a:p>
            <a:pPr marL="457200" lvl="0" indent="-342900" algn="l" rtl="0">
              <a:spcBef>
                <a:spcPts val="0"/>
              </a:spcBef>
              <a:spcAft>
                <a:spcPts val="0"/>
              </a:spcAft>
              <a:buSzPts val="1800"/>
              <a:buChar char="●"/>
            </a:pPr>
            <a:r>
              <a:rPr lang="sk"/>
              <a:t>It’s simple setup for public cloud but hard for local dev.</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16"/>
          <p:cNvSpPr/>
          <p:nvPr/>
        </p:nvSpPr>
        <p:spPr>
          <a:xfrm>
            <a:off x="5762900" y="530975"/>
            <a:ext cx="2144400" cy="216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6"/>
          <p:cNvSpPr/>
          <p:nvPr/>
        </p:nvSpPr>
        <p:spPr>
          <a:xfrm>
            <a:off x="428625" y="345575"/>
            <a:ext cx="8406600" cy="27555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6"/>
          <p:cNvSpPr/>
          <p:nvPr/>
        </p:nvSpPr>
        <p:spPr>
          <a:xfrm>
            <a:off x="1362650" y="530975"/>
            <a:ext cx="4243200" cy="216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6"/>
          <p:cNvSpPr/>
          <p:nvPr/>
        </p:nvSpPr>
        <p:spPr>
          <a:xfrm>
            <a:off x="1837555" y="755678"/>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nginx-pod-1</a:t>
            </a:r>
            <a:endParaRPr/>
          </a:p>
        </p:txBody>
      </p:sp>
      <p:sp>
        <p:nvSpPr>
          <p:cNvPr id="1471" name="Google Shape;1471;p216"/>
          <p:cNvSpPr/>
          <p:nvPr/>
        </p:nvSpPr>
        <p:spPr>
          <a:xfrm>
            <a:off x="3916481" y="755678"/>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nginx-pod2</a:t>
            </a:r>
            <a:endParaRPr/>
          </a:p>
        </p:txBody>
      </p:sp>
      <p:sp>
        <p:nvSpPr>
          <p:cNvPr id="1472" name="Google Shape;1472;p216"/>
          <p:cNvSpPr/>
          <p:nvPr/>
        </p:nvSpPr>
        <p:spPr>
          <a:xfrm>
            <a:off x="5995406" y="755678"/>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nginx-pod3</a:t>
            </a:r>
            <a:endParaRPr/>
          </a:p>
        </p:txBody>
      </p:sp>
      <p:sp>
        <p:nvSpPr>
          <p:cNvPr id="1473" name="Google Shape;1473;p216"/>
          <p:cNvSpPr txBox="1"/>
          <p:nvPr/>
        </p:nvSpPr>
        <p:spPr>
          <a:xfrm>
            <a:off x="1362650" y="22976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Node 1</a:t>
            </a:r>
            <a:endParaRPr/>
          </a:p>
        </p:txBody>
      </p:sp>
      <p:sp>
        <p:nvSpPr>
          <p:cNvPr id="1474" name="Google Shape;1474;p216"/>
          <p:cNvSpPr txBox="1"/>
          <p:nvPr/>
        </p:nvSpPr>
        <p:spPr>
          <a:xfrm>
            <a:off x="5762900" y="22976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Node 2</a:t>
            </a:r>
            <a:endParaRPr/>
          </a:p>
        </p:txBody>
      </p:sp>
      <p:sp>
        <p:nvSpPr>
          <p:cNvPr id="1475" name="Google Shape;1475;p216"/>
          <p:cNvSpPr/>
          <p:nvPr/>
        </p:nvSpPr>
        <p:spPr>
          <a:xfrm>
            <a:off x="6579176" y="2483675"/>
            <a:ext cx="1286100" cy="32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NodePort</a:t>
            </a:r>
            <a:endParaRPr/>
          </a:p>
        </p:txBody>
      </p:sp>
      <p:sp>
        <p:nvSpPr>
          <p:cNvPr id="1476" name="Google Shape;1476;p216"/>
          <p:cNvSpPr/>
          <p:nvPr/>
        </p:nvSpPr>
        <p:spPr>
          <a:xfrm>
            <a:off x="4277726" y="2483675"/>
            <a:ext cx="1286100" cy="32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NodePort</a:t>
            </a:r>
            <a:endParaRPr/>
          </a:p>
        </p:txBody>
      </p:sp>
      <p:sp>
        <p:nvSpPr>
          <p:cNvPr id="1477" name="Google Shape;1477;p216"/>
          <p:cNvSpPr/>
          <p:nvPr/>
        </p:nvSpPr>
        <p:spPr>
          <a:xfrm>
            <a:off x="4917576" y="1795812"/>
            <a:ext cx="1286100" cy="32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ClusterIp</a:t>
            </a:r>
            <a:endParaRPr/>
          </a:p>
        </p:txBody>
      </p:sp>
      <p:sp>
        <p:nvSpPr>
          <p:cNvPr id="1478" name="Google Shape;1478;p216"/>
          <p:cNvSpPr/>
          <p:nvPr/>
        </p:nvSpPr>
        <p:spPr>
          <a:xfrm>
            <a:off x="4277724" y="3673400"/>
            <a:ext cx="2076000" cy="66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LoadBalancer</a:t>
            </a:r>
            <a:endParaRPr/>
          </a:p>
        </p:txBody>
      </p:sp>
      <p:cxnSp>
        <p:nvCxnSpPr>
          <p:cNvPr id="1479" name="Google Shape;1479;p216"/>
          <p:cNvCxnSpPr>
            <a:stCxn id="1478" idx="0"/>
            <a:endCxn id="1476" idx="2"/>
          </p:cNvCxnSpPr>
          <p:nvPr/>
        </p:nvCxnSpPr>
        <p:spPr>
          <a:xfrm rot="10800000">
            <a:off x="4920924" y="2808800"/>
            <a:ext cx="394800" cy="864600"/>
          </a:xfrm>
          <a:prstGeom prst="straightConnector1">
            <a:avLst/>
          </a:prstGeom>
          <a:noFill/>
          <a:ln w="9525" cap="flat" cmpd="sng">
            <a:solidFill>
              <a:schemeClr val="dk2"/>
            </a:solidFill>
            <a:prstDash val="solid"/>
            <a:round/>
            <a:headEnd type="none" w="med" len="med"/>
            <a:tailEnd type="triangle" w="med" len="med"/>
          </a:ln>
        </p:spPr>
      </p:cxnSp>
      <p:cxnSp>
        <p:nvCxnSpPr>
          <p:cNvPr id="1480" name="Google Shape;1480;p216"/>
          <p:cNvCxnSpPr>
            <a:stCxn id="1478" idx="0"/>
            <a:endCxn id="1475" idx="2"/>
          </p:cNvCxnSpPr>
          <p:nvPr/>
        </p:nvCxnSpPr>
        <p:spPr>
          <a:xfrm rot="10800000" flipH="1">
            <a:off x="5315724" y="2808800"/>
            <a:ext cx="1906500" cy="864600"/>
          </a:xfrm>
          <a:prstGeom prst="straightConnector1">
            <a:avLst/>
          </a:prstGeom>
          <a:noFill/>
          <a:ln w="9525" cap="flat" cmpd="sng">
            <a:solidFill>
              <a:schemeClr val="dk2"/>
            </a:solidFill>
            <a:prstDash val="solid"/>
            <a:round/>
            <a:headEnd type="none" w="med" len="med"/>
            <a:tailEnd type="triangle" w="med" len="med"/>
          </a:ln>
        </p:spPr>
      </p:cxnSp>
      <p:cxnSp>
        <p:nvCxnSpPr>
          <p:cNvPr id="1481" name="Google Shape;1481;p216"/>
          <p:cNvCxnSpPr>
            <a:stCxn id="1476" idx="0"/>
            <a:endCxn id="1477" idx="2"/>
          </p:cNvCxnSpPr>
          <p:nvPr/>
        </p:nvCxnSpPr>
        <p:spPr>
          <a:xfrm rot="10800000" flipH="1">
            <a:off x="4920776" y="2120975"/>
            <a:ext cx="639900" cy="362700"/>
          </a:xfrm>
          <a:prstGeom prst="straightConnector1">
            <a:avLst/>
          </a:prstGeom>
          <a:noFill/>
          <a:ln w="9525" cap="flat" cmpd="sng">
            <a:solidFill>
              <a:schemeClr val="dk2"/>
            </a:solidFill>
            <a:prstDash val="solid"/>
            <a:round/>
            <a:headEnd type="none" w="med" len="med"/>
            <a:tailEnd type="triangle" w="med" len="med"/>
          </a:ln>
        </p:spPr>
      </p:cxnSp>
      <p:cxnSp>
        <p:nvCxnSpPr>
          <p:cNvPr id="1482" name="Google Shape;1482;p216"/>
          <p:cNvCxnSpPr>
            <a:stCxn id="1475" idx="0"/>
            <a:endCxn id="1477" idx="2"/>
          </p:cNvCxnSpPr>
          <p:nvPr/>
        </p:nvCxnSpPr>
        <p:spPr>
          <a:xfrm rot="10800000">
            <a:off x="5560526" y="2120975"/>
            <a:ext cx="1661700" cy="362700"/>
          </a:xfrm>
          <a:prstGeom prst="straightConnector1">
            <a:avLst/>
          </a:prstGeom>
          <a:noFill/>
          <a:ln w="9525" cap="flat" cmpd="sng">
            <a:solidFill>
              <a:schemeClr val="dk2"/>
            </a:solidFill>
            <a:prstDash val="solid"/>
            <a:round/>
            <a:headEnd type="none" w="med" len="med"/>
            <a:tailEnd type="triangle" w="med" len="med"/>
          </a:ln>
        </p:spPr>
      </p:cxnSp>
      <p:cxnSp>
        <p:nvCxnSpPr>
          <p:cNvPr id="1483" name="Google Shape;1483;p216"/>
          <p:cNvCxnSpPr>
            <a:stCxn id="1477" idx="0"/>
            <a:endCxn id="1470" idx="2"/>
          </p:cNvCxnSpPr>
          <p:nvPr/>
        </p:nvCxnSpPr>
        <p:spPr>
          <a:xfrm rot="10800000">
            <a:off x="2602026" y="1484712"/>
            <a:ext cx="2958600" cy="311100"/>
          </a:xfrm>
          <a:prstGeom prst="straightConnector1">
            <a:avLst/>
          </a:prstGeom>
          <a:noFill/>
          <a:ln w="9525" cap="flat" cmpd="sng">
            <a:solidFill>
              <a:schemeClr val="dk2"/>
            </a:solidFill>
            <a:prstDash val="solid"/>
            <a:round/>
            <a:headEnd type="none" w="med" len="med"/>
            <a:tailEnd type="triangle" w="med" len="med"/>
          </a:ln>
        </p:spPr>
      </p:cxnSp>
      <p:cxnSp>
        <p:nvCxnSpPr>
          <p:cNvPr id="1484" name="Google Shape;1484;p216"/>
          <p:cNvCxnSpPr>
            <a:stCxn id="1477" idx="0"/>
            <a:endCxn id="1471" idx="2"/>
          </p:cNvCxnSpPr>
          <p:nvPr/>
        </p:nvCxnSpPr>
        <p:spPr>
          <a:xfrm rot="10800000">
            <a:off x="4681026" y="1484712"/>
            <a:ext cx="879600" cy="311100"/>
          </a:xfrm>
          <a:prstGeom prst="straightConnector1">
            <a:avLst/>
          </a:prstGeom>
          <a:noFill/>
          <a:ln w="9525" cap="flat" cmpd="sng">
            <a:solidFill>
              <a:schemeClr val="dk2"/>
            </a:solidFill>
            <a:prstDash val="solid"/>
            <a:round/>
            <a:headEnd type="none" w="med" len="med"/>
            <a:tailEnd type="triangle" w="med" len="med"/>
          </a:ln>
        </p:spPr>
      </p:cxnSp>
      <p:cxnSp>
        <p:nvCxnSpPr>
          <p:cNvPr id="1485" name="Google Shape;1485;p216"/>
          <p:cNvCxnSpPr>
            <a:stCxn id="1477" idx="0"/>
            <a:endCxn id="1472" idx="2"/>
          </p:cNvCxnSpPr>
          <p:nvPr/>
        </p:nvCxnSpPr>
        <p:spPr>
          <a:xfrm rot="10800000" flipH="1">
            <a:off x="5560626" y="1484712"/>
            <a:ext cx="1199100" cy="311100"/>
          </a:xfrm>
          <a:prstGeom prst="straightConnector1">
            <a:avLst/>
          </a:prstGeom>
          <a:noFill/>
          <a:ln w="9525" cap="flat" cmpd="sng">
            <a:solidFill>
              <a:schemeClr val="dk2"/>
            </a:solidFill>
            <a:prstDash val="solid"/>
            <a:round/>
            <a:headEnd type="none" w="med" len="med"/>
            <a:tailEnd type="triangle" w="med" len="med"/>
          </a:ln>
        </p:spPr>
      </p:cxnSp>
      <p:pic>
        <p:nvPicPr>
          <p:cNvPr id="1486" name="Google Shape;1486;p216"/>
          <p:cNvPicPr preferRelativeResize="0"/>
          <p:nvPr/>
        </p:nvPicPr>
        <p:blipFill>
          <a:blip r:embed="rId3">
            <a:alphaModFix/>
          </a:blip>
          <a:stretch>
            <a:fillRect/>
          </a:stretch>
        </p:blipFill>
        <p:spPr>
          <a:xfrm>
            <a:off x="260475" y="2748276"/>
            <a:ext cx="1102176" cy="10700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LoadBalancer problems</a:t>
            </a:r>
            <a:endParaRPr/>
          </a:p>
        </p:txBody>
      </p:sp>
      <p:sp>
        <p:nvSpPr>
          <p:cNvPr id="1492" name="Google Shape;1492;p2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just L4 routing (we can route based on ip and port no support for L7 routing).</a:t>
            </a:r>
            <a:endParaRPr/>
          </a:p>
          <a:p>
            <a:pPr marL="457200" lvl="0" indent="-342900" algn="l" rtl="0">
              <a:spcBef>
                <a:spcPts val="0"/>
              </a:spcBef>
              <a:spcAft>
                <a:spcPts val="0"/>
              </a:spcAft>
              <a:buSzPts val="1800"/>
              <a:buChar char="●"/>
            </a:pPr>
            <a:r>
              <a:rPr lang="sk"/>
              <a:t>We need to have unique IP:PORT for each service which we want to expose. This can get expensive having lots of services.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Microk8s</a:t>
            </a:r>
            <a:endParaRPr/>
          </a:p>
        </p:txBody>
      </p:sp>
      <p:sp>
        <p:nvSpPr>
          <p:cNvPr id="1498" name="Google Shape;1498;p2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027_loadbalancer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2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Ingress</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509" name="Google Shape;1509;p2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Ingress solves the problem with l7 load balancing (it provides it).</a:t>
            </a:r>
            <a:endParaRPr/>
          </a:p>
          <a:p>
            <a:pPr marL="457200" lvl="0" indent="-342900" algn="l" rtl="0">
              <a:spcBef>
                <a:spcPts val="0"/>
              </a:spcBef>
              <a:spcAft>
                <a:spcPts val="0"/>
              </a:spcAft>
              <a:buSzPts val="1800"/>
              <a:buChar char="●"/>
            </a:pPr>
            <a:r>
              <a:rPr lang="sk"/>
              <a:t>We can use names based virtual hosting to route traffic.</a:t>
            </a:r>
            <a:endParaRPr/>
          </a:p>
          <a:p>
            <a:pPr marL="457200" lvl="0" indent="-342900" algn="l" rtl="0">
              <a:spcBef>
                <a:spcPts val="0"/>
              </a:spcBef>
              <a:spcAft>
                <a:spcPts val="0"/>
              </a:spcAft>
              <a:buSzPts val="1800"/>
              <a:buChar char="●"/>
            </a:pPr>
            <a:r>
              <a:rPr lang="sk"/>
              <a:t>We can use paths and headers to route traffic.</a:t>
            </a:r>
            <a:endParaRPr/>
          </a:p>
          <a:p>
            <a:pPr marL="457200" lvl="0" indent="-342900" algn="l" rtl="0">
              <a:spcBef>
                <a:spcPts val="0"/>
              </a:spcBef>
              <a:spcAft>
                <a:spcPts val="0"/>
              </a:spcAft>
              <a:buSzPts val="1800"/>
              <a:buChar char="●"/>
            </a:pPr>
            <a:r>
              <a:rPr lang="sk"/>
              <a:t>It exposes only HTTP or HTTPS routes (if we need any other port we should use NodePort).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Ingress controller</a:t>
            </a:r>
            <a:endParaRPr/>
          </a:p>
        </p:txBody>
      </p:sp>
      <p:sp>
        <p:nvSpPr>
          <p:cNvPr id="1515" name="Google Shape;1515;p2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responsible for monitoring new ingress resources.</a:t>
            </a:r>
            <a:endParaRPr/>
          </a:p>
          <a:p>
            <a:pPr marL="457200" lvl="0" indent="-342900" algn="l" rtl="0">
              <a:spcBef>
                <a:spcPts val="0"/>
              </a:spcBef>
              <a:spcAft>
                <a:spcPts val="0"/>
              </a:spcAft>
              <a:buSzPts val="1800"/>
              <a:buChar char="●"/>
            </a:pPr>
            <a:r>
              <a:rPr lang="sk"/>
              <a:t>For assigning external ip to the ingress by talking to cloud provider or using some external hardware router.</a:t>
            </a:r>
            <a:endParaRPr/>
          </a:p>
          <a:p>
            <a:pPr marL="457200" lvl="0" indent="-342900" algn="l" rtl="0">
              <a:spcBef>
                <a:spcPts val="0"/>
              </a:spcBef>
              <a:spcAft>
                <a:spcPts val="0"/>
              </a:spcAft>
              <a:buSzPts val="1800"/>
              <a:buChar char="●"/>
            </a:pPr>
            <a:r>
              <a:rPr lang="sk"/>
              <a:t>There are a lot of them (third party thing)	:</a:t>
            </a:r>
            <a:endParaRPr/>
          </a:p>
          <a:p>
            <a:pPr marL="914400" lvl="1" indent="-317500" algn="l" rtl="0">
              <a:spcBef>
                <a:spcPts val="0"/>
              </a:spcBef>
              <a:spcAft>
                <a:spcPts val="0"/>
              </a:spcAft>
              <a:buSzPts val="1400"/>
              <a:buChar char="○"/>
            </a:pPr>
            <a:r>
              <a:rPr lang="sk"/>
              <a:t>Nginx is the one I will demonstatriting (it is also used by EKS).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What is Kubernetes</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 have no idea what you just said michal</a:t>
            </a:r>
            <a:endParaRPr/>
          </a:p>
        </p:txBody>
      </p:sp>
      <p:sp>
        <p:nvSpPr>
          <p:cNvPr id="1521" name="Google Shape;1521;p2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sk"/>
              <a:t>Imagine we have two apps and one domain (michalhucko.com).</a:t>
            </a:r>
            <a:endParaRPr/>
          </a:p>
          <a:p>
            <a:pPr marL="457200" lvl="0" indent="-334327" algn="l" rtl="0">
              <a:spcBef>
                <a:spcPts val="0"/>
              </a:spcBef>
              <a:spcAft>
                <a:spcPts val="0"/>
              </a:spcAft>
              <a:buSzPct val="100000"/>
              <a:buChar char="●"/>
            </a:pPr>
            <a:r>
              <a:rPr lang="sk"/>
              <a:t>We want to serve a api on:</a:t>
            </a:r>
            <a:endParaRPr/>
          </a:p>
          <a:p>
            <a:pPr marL="914400" lvl="1" indent="-310832" algn="l" rtl="0">
              <a:spcBef>
                <a:spcPts val="0"/>
              </a:spcBef>
              <a:spcAft>
                <a:spcPts val="0"/>
              </a:spcAft>
              <a:buSzPct val="100000"/>
              <a:buChar char="○"/>
            </a:pPr>
            <a:r>
              <a:rPr lang="sk"/>
              <a:t>api.michalhucko.com</a:t>
            </a:r>
            <a:endParaRPr/>
          </a:p>
          <a:p>
            <a:pPr marL="457200" lvl="0" indent="-334327" algn="l" rtl="0">
              <a:spcBef>
                <a:spcPts val="0"/>
              </a:spcBef>
              <a:spcAft>
                <a:spcPts val="0"/>
              </a:spcAft>
              <a:buSzPct val="100000"/>
              <a:buChar char="●"/>
            </a:pPr>
            <a:r>
              <a:rPr lang="sk"/>
              <a:t>And we want server a gallery app on:</a:t>
            </a:r>
            <a:endParaRPr/>
          </a:p>
          <a:p>
            <a:pPr marL="914400" lvl="1" indent="-310832" algn="l" rtl="0">
              <a:spcBef>
                <a:spcPts val="0"/>
              </a:spcBef>
              <a:spcAft>
                <a:spcPts val="0"/>
              </a:spcAft>
              <a:buSzPct val="100000"/>
              <a:buChar char="○"/>
            </a:pPr>
            <a:r>
              <a:rPr lang="sk"/>
              <a:t>gallery.michalhucko.com</a:t>
            </a:r>
            <a:endParaRPr/>
          </a:p>
          <a:p>
            <a:pPr marL="457200" lvl="0" indent="-334327" algn="l" rtl="0">
              <a:spcBef>
                <a:spcPts val="0"/>
              </a:spcBef>
              <a:spcAft>
                <a:spcPts val="0"/>
              </a:spcAft>
              <a:buSzPct val="100000"/>
              <a:buChar char="●"/>
            </a:pPr>
            <a:r>
              <a:rPr lang="sk"/>
              <a:t>Using normal load balancer would end up with provisioning 2 ip addresses and won’t solve the problem.</a:t>
            </a:r>
            <a:endParaRPr/>
          </a:p>
          <a:p>
            <a:pPr marL="457200" lvl="0" indent="-334327" algn="l" rtl="0">
              <a:spcBef>
                <a:spcPts val="0"/>
              </a:spcBef>
              <a:spcAft>
                <a:spcPts val="0"/>
              </a:spcAft>
              <a:buSzPct val="100000"/>
              <a:buChar char="●"/>
            </a:pPr>
            <a:r>
              <a:rPr lang="sk"/>
              <a:t>Alternatively we may want to have:</a:t>
            </a:r>
            <a:endParaRPr/>
          </a:p>
          <a:p>
            <a:pPr marL="914400" lvl="1" indent="-310832" algn="l" rtl="0">
              <a:spcBef>
                <a:spcPts val="0"/>
              </a:spcBef>
              <a:spcAft>
                <a:spcPts val="0"/>
              </a:spcAft>
              <a:buSzPct val="100000"/>
              <a:buChar char="○"/>
            </a:pPr>
            <a:r>
              <a:rPr lang="sk"/>
              <a:t>one app at </a:t>
            </a:r>
            <a:r>
              <a:rPr lang="sk" u="sng">
                <a:solidFill>
                  <a:schemeClr val="hlink"/>
                </a:solidFill>
                <a:hlinkClick r:id="rId3"/>
              </a:rPr>
              <a:t>www.michalhucko.com/api</a:t>
            </a:r>
            <a:endParaRPr/>
          </a:p>
          <a:p>
            <a:pPr marL="914400" lvl="1" indent="-310832" algn="l" rtl="0">
              <a:spcBef>
                <a:spcPts val="0"/>
              </a:spcBef>
              <a:spcAft>
                <a:spcPts val="0"/>
              </a:spcAft>
              <a:buSzPct val="100000"/>
              <a:buChar char="○"/>
            </a:pPr>
            <a:r>
              <a:rPr lang="sk"/>
              <a:t>second at </a:t>
            </a:r>
            <a:r>
              <a:rPr lang="sk" u="sng">
                <a:solidFill>
                  <a:schemeClr val="hlink"/>
                </a:solidFill>
                <a:hlinkClick r:id="rId4"/>
              </a:rPr>
              <a:t>www.michalhucko.com/gallery</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23"/>
          <p:cNvSpPr/>
          <p:nvPr/>
        </p:nvSpPr>
        <p:spPr>
          <a:xfrm>
            <a:off x="428625" y="345575"/>
            <a:ext cx="8406600" cy="37239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3"/>
          <p:cNvSpPr/>
          <p:nvPr/>
        </p:nvSpPr>
        <p:spPr>
          <a:xfrm>
            <a:off x="1837555"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deployment1</a:t>
            </a:r>
            <a:endParaRPr/>
          </a:p>
        </p:txBody>
      </p:sp>
      <p:sp>
        <p:nvSpPr>
          <p:cNvPr id="1528" name="Google Shape;1528;p223"/>
          <p:cNvSpPr/>
          <p:nvPr/>
        </p:nvSpPr>
        <p:spPr>
          <a:xfrm>
            <a:off x="3807605"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deployment2</a:t>
            </a:r>
            <a:endParaRPr/>
          </a:p>
        </p:txBody>
      </p:sp>
      <p:sp>
        <p:nvSpPr>
          <p:cNvPr id="1529" name="Google Shape;1529;p223"/>
          <p:cNvSpPr/>
          <p:nvPr/>
        </p:nvSpPr>
        <p:spPr>
          <a:xfrm>
            <a:off x="5823505" y="8901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deployment3</a:t>
            </a:r>
            <a:endParaRPr/>
          </a:p>
        </p:txBody>
      </p:sp>
      <p:sp>
        <p:nvSpPr>
          <p:cNvPr id="1530" name="Google Shape;1530;p223"/>
          <p:cNvSpPr/>
          <p:nvPr/>
        </p:nvSpPr>
        <p:spPr>
          <a:xfrm>
            <a:off x="1837555" y="18427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service1</a:t>
            </a:r>
            <a:endParaRPr/>
          </a:p>
        </p:txBody>
      </p:sp>
      <p:sp>
        <p:nvSpPr>
          <p:cNvPr id="1531" name="Google Shape;1531;p223"/>
          <p:cNvSpPr/>
          <p:nvPr/>
        </p:nvSpPr>
        <p:spPr>
          <a:xfrm>
            <a:off x="3807605" y="1842753"/>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service2</a:t>
            </a:r>
            <a:endParaRPr/>
          </a:p>
        </p:txBody>
      </p:sp>
      <p:sp>
        <p:nvSpPr>
          <p:cNvPr id="1532" name="Google Shape;1532;p223"/>
          <p:cNvSpPr/>
          <p:nvPr/>
        </p:nvSpPr>
        <p:spPr>
          <a:xfrm>
            <a:off x="5823505" y="1792328"/>
            <a:ext cx="1528800" cy="72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service3</a:t>
            </a:r>
            <a:endParaRPr/>
          </a:p>
        </p:txBody>
      </p:sp>
      <p:sp>
        <p:nvSpPr>
          <p:cNvPr id="1533" name="Google Shape;1533;p223"/>
          <p:cNvSpPr/>
          <p:nvPr/>
        </p:nvSpPr>
        <p:spPr>
          <a:xfrm>
            <a:off x="3404550" y="2795338"/>
            <a:ext cx="2334900" cy="1170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ingres</a:t>
            </a:r>
            <a:endParaRPr/>
          </a:p>
          <a:p>
            <a:pPr marL="0" lvl="0" indent="0" algn="ctr" rtl="0">
              <a:spcBef>
                <a:spcPts val="0"/>
              </a:spcBef>
              <a:spcAft>
                <a:spcPts val="0"/>
              </a:spcAft>
              <a:buNone/>
            </a:pPr>
            <a:r>
              <a:rPr lang="sk"/>
              <a:t>svc1.host -&gt; service1</a:t>
            </a:r>
            <a:endParaRPr/>
          </a:p>
          <a:p>
            <a:pPr marL="0" lvl="0" indent="0" algn="ctr" rtl="0">
              <a:spcBef>
                <a:spcPts val="0"/>
              </a:spcBef>
              <a:spcAft>
                <a:spcPts val="0"/>
              </a:spcAft>
              <a:buNone/>
            </a:pPr>
            <a:r>
              <a:rPr lang="sk"/>
              <a:t>svc2.host -&gt; service2</a:t>
            </a:r>
            <a:endParaRPr/>
          </a:p>
          <a:p>
            <a:pPr marL="0" lvl="0" indent="0" algn="ctr" rtl="0">
              <a:spcBef>
                <a:spcPts val="0"/>
              </a:spcBef>
              <a:spcAft>
                <a:spcPts val="0"/>
              </a:spcAft>
              <a:buNone/>
            </a:pPr>
            <a:r>
              <a:rPr lang="sk"/>
              <a:t>svc3.host -&gt; service3</a:t>
            </a:r>
            <a:endParaRPr/>
          </a:p>
        </p:txBody>
      </p:sp>
      <p:sp>
        <p:nvSpPr>
          <p:cNvPr id="1534" name="Google Shape;1534;p223"/>
          <p:cNvSpPr/>
          <p:nvPr/>
        </p:nvSpPr>
        <p:spPr>
          <a:xfrm>
            <a:off x="3404550" y="4485743"/>
            <a:ext cx="2334900" cy="5064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LoadBalancer</a:t>
            </a:r>
            <a:endParaRPr/>
          </a:p>
        </p:txBody>
      </p:sp>
      <p:pic>
        <p:nvPicPr>
          <p:cNvPr id="1535" name="Google Shape;1535;p223"/>
          <p:cNvPicPr preferRelativeResize="0"/>
          <p:nvPr/>
        </p:nvPicPr>
        <p:blipFill>
          <a:blip r:embed="rId3">
            <a:alphaModFix/>
          </a:blip>
          <a:stretch>
            <a:fillRect/>
          </a:stretch>
        </p:blipFill>
        <p:spPr>
          <a:xfrm>
            <a:off x="260475" y="2748276"/>
            <a:ext cx="1102176" cy="1070026"/>
          </a:xfrm>
          <a:prstGeom prst="rect">
            <a:avLst/>
          </a:prstGeom>
          <a:noFill/>
          <a:ln>
            <a:noFill/>
          </a:ln>
        </p:spPr>
      </p:pic>
      <p:cxnSp>
        <p:nvCxnSpPr>
          <p:cNvPr id="1536" name="Google Shape;1536;p223"/>
          <p:cNvCxnSpPr>
            <a:stCxn id="1534" idx="0"/>
            <a:endCxn id="1533" idx="2"/>
          </p:cNvCxnSpPr>
          <p:nvPr/>
        </p:nvCxnSpPr>
        <p:spPr>
          <a:xfrm rot="10800000">
            <a:off x="4572000" y="3965243"/>
            <a:ext cx="0" cy="520500"/>
          </a:xfrm>
          <a:prstGeom prst="straightConnector1">
            <a:avLst/>
          </a:prstGeom>
          <a:noFill/>
          <a:ln w="9525" cap="flat" cmpd="sng">
            <a:solidFill>
              <a:schemeClr val="dk2"/>
            </a:solidFill>
            <a:prstDash val="solid"/>
            <a:round/>
            <a:headEnd type="none" w="med" len="med"/>
            <a:tailEnd type="triangle" w="med" len="med"/>
          </a:ln>
        </p:spPr>
      </p:cxnSp>
      <p:cxnSp>
        <p:nvCxnSpPr>
          <p:cNvPr id="1537" name="Google Shape;1537;p223"/>
          <p:cNvCxnSpPr>
            <a:stCxn id="1533" idx="1"/>
            <a:endCxn id="1530" idx="2"/>
          </p:cNvCxnSpPr>
          <p:nvPr/>
        </p:nvCxnSpPr>
        <p:spPr>
          <a:xfrm rot="10800000">
            <a:off x="2602050" y="2571838"/>
            <a:ext cx="802500" cy="808500"/>
          </a:xfrm>
          <a:prstGeom prst="straightConnector1">
            <a:avLst/>
          </a:prstGeom>
          <a:noFill/>
          <a:ln w="9525" cap="flat" cmpd="sng">
            <a:solidFill>
              <a:schemeClr val="dk2"/>
            </a:solidFill>
            <a:prstDash val="solid"/>
            <a:round/>
            <a:headEnd type="none" w="med" len="med"/>
            <a:tailEnd type="triangle" w="med" len="med"/>
          </a:ln>
        </p:spPr>
      </p:cxnSp>
      <p:cxnSp>
        <p:nvCxnSpPr>
          <p:cNvPr id="1538" name="Google Shape;1538;p223"/>
          <p:cNvCxnSpPr>
            <a:stCxn id="1533" idx="0"/>
            <a:endCxn id="1531" idx="2"/>
          </p:cNvCxnSpPr>
          <p:nvPr/>
        </p:nvCxnSpPr>
        <p:spPr>
          <a:xfrm rot="10800000">
            <a:off x="4572000" y="2571838"/>
            <a:ext cx="0" cy="223500"/>
          </a:xfrm>
          <a:prstGeom prst="straightConnector1">
            <a:avLst/>
          </a:prstGeom>
          <a:noFill/>
          <a:ln w="9525" cap="flat" cmpd="sng">
            <a:solidFill>
              <a:schemeClr val="dk2"/>
            </a:solidFill>
            <a:prstDash val="solid"/>
            <a:round/>
            <a:headEnd type="none" w="med" len="med"/>
            <a:tailEnd type="triangle" w="med" len="med"/>
          </a:ln>
        </p:spPr>
      </p:cxnSp>
      <p:cxnSp>
        <p:nvCxnSpPr>
          <p:cNvPr id="1539" name="Google Shape;1539;p223"/>
          <p:cNvCxnSpPr>
            <a:stCxn id="1533" idx="3"/>
            <a:endCxn id="1532" idx="2"/>
          </p:cNvCxnSpPr>
          <p:nvPr/>
        </p:nvCxnSpPr>
        <p:spPr>
          <a:xfrm rot="10800000" flipH="1">
            <a:off x="5739450" y="2521438"/>
            <a:ext cx="848400" cy="858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2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Things to check</a:t>
            </a:r>
            <a:endParaRPr/>
          </a:p>
        </p:txBody>
      </p:sp>
      <p:sp>
        <p:nvSpPr>
          <p:cNvPr id="1545" name="Google Shape;1545;p2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 whole ingress thing is still under development. </a:t>
            </a:r>
            <a:endParaRPr/>
          </a:p>
          <a:p>
            <a:pPr marL="457200" lvl="0" indent="-342900" algn="l" rtl="0">
              <a:spcBef>
                <a:spcPts val="0"/>
              </a:spcBef>
              <a:spcAft>
                <a:spcPts val="0"/>
              </a:spcAft>
              <a:buSzPts val="1800"/>
              <a:buChar char="●"/>
            </a:pPr>
            <a:r>
              <a:rPr lang="sk"/>
              <a:t>There are lot of controllers which use different annotations to achieve similar things.</a:t>
            </a:r>
            <a:endParaRPr/>
          </a:p>
          <a:p>
            <a:pPr marL="457200" lvl="0" indent="-342900" algn="l" rtl="0">
              <a:spcBef>
                <a:spcPts val="0"/>
              </a:spcBef>
              <a:spcAft>
                <a:spcPts val="0"/>
              </a:spcAft>
              <a:buSzPts val="1800"/>
              <a:buChar char="●"/>
            </a:pPr>
            <a:r>
              <a:rPr lang="sk"/>
              <a:t>It’s always good idea to check docs of tools you will use.</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551" name="Google Shape;1551;p2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028_ingress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2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Daemonsets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562" name="Google Shape;1562;p2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Sometimes we want to create exactly one pod on each of the node:</a:t>
            </a:r>
            <a:endParaRPr/>
          </a:p>
          <a:p>
            <a:pPr marL="914400" lvl="1" indent="-317500" algn="l" rtl="0">
              <a:spcBef>
                <a:spcPts val="0"/>
              </a:spcBef>
              <a:spcAft>
                <a:spcPts val="0"/>
              </a:spcAft>
              <a:buSzPts val="1400"/>
              <a:buChar char="○"/>
            </a:pPr>
            <a:r>
              <a:rPr lang="sk"/>
              <a:t>E.g. we want to install some drivers on each of the machine (e.g. GPU drivers).</a:t>
            </a:r>
            <a:endParaRPr/>
          </a:p>
          <a:p>
            <a:pPr marL="914400" lvl="1" indent="-317500" algn="l" rtl="0">
              <a:spcBef>
                <a:spcPts val="0"/>
              </a:spcBef>
              <a:spcAft>
                <a:spcPts val="0"/>
              </a:spcAft>
              <a:buSzPts val="1400"/>
              <a:buChar char="○"/>
            </a:pPr>
            <a:r>
              <a:rPr lang="sk"/>
              <a:t>Or we want to update the iptables on each of the nodes (as some of the CNI plugins do).</a:t>
            </a:r>
            <a:endParaRPr/>
          </a:p>
          <a:p>
            <a:pPr marL="457200" lvl="0" indent="-342900" algn="l" rtl="0">
              <a:spcBef>
                <a:spcPts val="0"/>
              </a:spcBef>
              <a:spcAft>
                <a:spcPts val="0"/>
              </a:spcAft>
              <a:buSzPts val="1800"/>
              <a:buChar char="●"/>
            </a:pPr>
            <a:r>
              <a:rPr lang="sk"/>
              <a:t>One way is to specify nodeName field on the pod (this will disable scheduling for that pod as it will be always deployed to the same node).</a:t>
            </a:r>
            <a:endParaRPr/>
          </a:p>
          <a:p>
            <a:pPr marL="914400" lvl="1" indent="-317500" algn="l" rtl="0">
              <a:spcBef>
                <a:spcPts val="0"/>
              </a:spcBef>
              <a:spcAft>
                <a:spcPts val="0"/>
              </a:spcAft>
              <a:buSzPts val="1400"/>
              <a:buChar char="○"/>
            </a:pPr>
            <a:r>
              <a:rPr lang="sk"/>
              <a:t>But this gets complicated with couple of nodes.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2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daemonset</a:t>
            </a:r>
            <a:endParaRPr/>
          </a:p>
        </p:txBody>
      </p:sp>
      <p:sp>
        <p:nvSpPr>
          <p:cNvPr id="1568" name="Google Shape;1568;p2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Daemonset spawns exactly one pod per node (by filling the nodeName parameter for us).</a:t>
            </a:r>
            <a:endParaRPr/>
          </a:p>
          <a:p>
            <a:pPr marL="914400" lvl="1" indent="-317500" algn="l" rtl="0">
              <a:spcBef>
                <a:spcPts val="0"/>
              </a:spcBef>
              <a:spcAft>
                <a:spcPts val="0"/>
              </a:spcAft>
              <a:buSzPts val="1400"/>
              <a:buChar char="○"/>
            </a:pPr>
            <a:r>
              <a:rPr lang="sk"/>
              <a:t>that mean scheduler is not handling these pods </a:t>
            </a:r>
            <a:endParaRPr/>
          </a:p>
          <a:p>
            <a:pPr marL="457200" lvl="0" indent="-342900" algn="l" rtl="0">
              <a:spcBef>
                <a:spcPts val="0"/>
              </a:spcBef>
              <a:spcAft>
                <a:spcPts val="0"/>
              </a:spcAft>
              <a:buSzPts val="1800"/>
              <a:buChar char="●"/>
            </a:pPr>
            <a:r>
              <a:rPr lang="sk"/>
              <a:t>That’s it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574" name="Google Shape;1574;p2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029_daemonsets</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2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Jobs</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585" name="Google Shape;1585;p2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we want to run a specific code once (or few times).</a:t>
            </a:r>
            <a:endParaRPr/>
          </a:p>
          <a:p>
            <a:pPr marL="457200" lvl="0" indent="-342900" algn="l" rtl="0">
              <a:spcBef>
                <a:spcPts val="0"/>
              </a:spcBef>
              <a:spcAft>
                <a:spcPts val="0"/>
              </a:spcAft>
              <a:buSzPts val="1800"/>
              <a:buChar char="●"/>
            </a:pPr>
            <a:r>
              <a:rPr lang="sk"/>
              <a:t>Example is batch processing of data.</a:t>
            </a:r>
            <a:endParaRPr/>
          </a:p>
          <a:p>
            <a:pPr marL="914400" lvl="1" indent="-317500" algn="l" rtl="0">
              <a:spcBef>
                <a:spcPts val="0"/>
              </a:spcBef>
              <a:spcAft>
                <a:spcPts val="0"/>
              </a:spcAft>
              <a:buSzPts val="1400"/>
              <a:buChar char="○"/>
            </a:pPr>
            <a:r>
              <a:rPr lang="sk"/>
              <a:t>We want to run some processing function on piece of data.</a:t>
            </a:r>
            <a:endParaRPr/>
          </a:p>
          <a:p>
            <a:pPr marL="457200" lvl="0" indent="-342900" algn="l" rtl="0">
              <a:spcBef>
                <a:spcPts val="0"/>
              </a:spcBef>
              <a:spcAft>
                <a:spcPts val="0"/>
              </a:spcAft>
              <a:buSzPts val="1800"/>
              <a:buChar char="●"/>
            </a:pPr>
            <a:r>
              <a:rPr lang="sk"/>
              <a:t>To achieve this we can use Kubernetes Jobs.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So what is kubernetes?</a:t>
            </a:r>
            <a:endParaRPr/>
          </a:p>
        </p:txBody>
      </p:sp>
      <p:sp>
        <p:nvSpPr>
          <p:cNvPr id="209" name="Google Shape;20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Open source </a:t>
            </a:r>
            <a:r>
              <a:rPr lang="sk" b="1"/>
              <a:t>orchestrator</a:t>
            </a:r>
            <a:r>
              <a:rPr lang="sk"/>
              <a:t> for deploying </a:t>
            </a:r>
            <a:r>
              <a:rPr lang="sk" b="1"/>
              <a:t>containerized</a:t>
            </a:r>
            <a:r>
              <a:rPr lang="sk"/>
              <a:t> applications (developed by Google 2014).</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Three types of jobs</a:t>
            </a:r>
            <a:endParaRPr/>
          </a:p>
        </p:txBody>
      </p:sp>
      <p:graphicFrame>
        <p:nvGraphicFramePr>
          <p:cNvPr id="1591" name="Google Shape;1591;p232"/>
          <p:cNvGraphicFramePr/>
          <p:nvPr/>
        </p:nvGraphicFramePr>
        <p:xfrm>
          <a:off x="952500" y="1809750"/>
          <a:ext cx="7239000" cy="2011560"/>
        </p:xfrm>
        <a:graphic>
          <a:graphicData uri="http://schemas.openxmlformats.org/drawingml/2006/table">
            <a:tbl>
              <a:tblPr>
                <a:noFill/>
                <a:tableStyleId>{29B3FB09-C8C6-4E27-9BF6-C4FDCD0FE8BD}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sk" b="1">
                          <a:latin typeface="Roboto Mono"/>
                          <a:ea typeface="Roboto Mono"/>
                          <a:cs typeface="Roboto Mono"/>
                          <a:sym typeface="Roboto Mono"/>
                        </a:rPr>
                        <a:t>Name</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Parallelism</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Completitions</a:t>
                      </a:r>
                      <a:endParaRPr b="1">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One time job</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1</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1</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Parallel with fixed competitions</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more than 1</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more than 1</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ParallelJobs with a work queue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more than 1</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1</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Things to know about jobs</a:t>
            </a:r>
            <a:endParaRPr/>
          </a:p>
        </p:txBody>
      </p:sp>
      <p:sp>
        <p:nvSpPr>
          <p:cNvPr id="1597" name="Google Shape;1597;p2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can specify number of failed jobs to be kept so you can later inspect the error logs.</a:t>
            </a:r>
            <a:endParaRPr/>
          </a:p>
          <a:p>
            <a:pPr marL="457200" lvl="0" indent="-342900" algn="l" rtl="0">
              <a:spcBef>
                <a:spcPts val="0"/>
              </a:spcBef>
              <a:spcAft>
                <a:spcPts val="0"/>
              </a:spcAft>
              <a:buSzPts val="1800"/>
              <a:buChar char="●"/>
            </a:pPr>
            <a:r>
              <a:rPr lang="sk"/>
              <a:t>You can send indexes to jobs (e.g. if you need to access some window in db .spec.completionMode="Indexed").</a:t>
            </a:r>
            <a:endParaRPr/>
          </a:p>
          <a:p>
            <a:pPr marL="0" lvl="0" indent="0" algn="l" rtl="0">
              <a:spcBef>
                <a:spcPts val="1200"/>
              </a:spcBef>
              <a:spcAft>
                <a:spcPts val="1200"/>
              </a:spcAft>
              <a:buNone/>
            </a:pP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CronJobs	</a:t>
            </a:r>
            <a:endParaRPr/>
          </a:p>
        </p:txBody>
      </p:sp>
      <p:sp>
        <p:nvSpPr>
          <p:cNvPr id="1603" name="Google Shape;1603;p2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can create also CronJobs (by specifying schedule and Job template).</a:t>
            </a:r>
            <a:endParaRPr/>
          </a:p>
          <a:p>
            <a:pPr marL="457200" lvl="0" indent="0" algn="l" rtl="0">
              <a:spcBef>
                <a:spcPts val="1200"/>
              </a:spcBef>
              <a:spcAft>
                <a:spcPts val="1200"/>
              </a:spcAft>
              <a:buNone/>
            </a:pPr>
            <a:endParaRPr/>
          </a:p>
        </p:txBody>
      </p:sp>
      <p:pic>
        <p:nvPicPr>
          <p:cNvPr id="1604" name="Google Shape;1604;p234"/>
          <p:cNvPicPr preferRelativeResize="0"/>
          <p:nvPr/>
        </p:nvPicPr>
        <p:blipFill>
          <a:blip r:embed="rId3">
            <a:alphaModFix/>
          </a:blip>
          <a:stretch>
            <a:fillRect/>
          </a:stretch>
        </p:blipFill>
        <p:spPr>
          <a:xfrm>
            <a:off x="842325" y="2361388"/>
            <a:ext cx="7353300" cy="19907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Examples</a:t>
            </a:r>
            <a:endParaRPr/>
          </a:p>
        </p:txBody>
      </p:sp>
      <p:pic>
        <p:nvPicPr>
          <p:cNvPr id="1610" name="Google Shape;1610;p235"/>
          <p:cNvPicPr preferRelativeResize="0"/>
          <p:nvPr/>
        </p:nvPicPr>
        <p:blipFill>
          <a:blip r:embed="rId3">
            <a:alphaModFix/>
          </a:blip>
          <a:stretch>
            <a:fillRect/>
          </a:stretch>
        </p:blipFill>
        <p:spPr>
          <a:xfrm>
            <a:off x="3000350" y="50498"/>
            <a:ext cx="6004676" cy="1625625"/>
          </a:xfrm>
          <a:prstGeom prst="rect">
            <a:avLst/>
          </a:prstGeom>
          <a:noFill/>
          <a:ln>
            <a:noFill/>
          </a:ln>
        </p:spPr>
      </p:pic>
      <p:graphicFrame>
        <p:nvGraphicFramePr>
          <p:cNvPr id="1611" name="Google Shape;1611;p235"/>
          <p:cNvGraphicFramePr/>
          <p:nvPr/>
        </p:nvGraphicFramePr>
        <p:xfrm>
          <a:off x="994525" y="1938625"/>
          <a:ext cx="7239000" cy="1981050"/>
        </p:xfrm>
        <a:graphic>
          <a:graphicData uri="http://schemas.openxmlformats.org/drawingml/2006/table">
            <a:tbl>
              <a:tblPr>
                <a:noFill/>
                <a:tableStyleId>{29B3FB09-C8C6-4E27-9BF6-C4FDCD0FE8BD}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sk" sz="1200">
                          <a:solidFill>
                            <a:srgbClr val="222222"/>
                          </a:solidFill>
                          <a:highlight>
                            <a:srgbClr val="FFFFFF"/>
                          </a:highlight>
                          <a:latin typeface="Roboto Mono"/>
                          <a:ea typeface="Roboto Mono"/>
                          <a:cs typeface="Roboto Mono"/>
                          <a:sym typeface="Roboto Mono"/>
                        </a:rPr>
                        <a:t>0 0 * * *</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Run every day</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0 * * * *</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Run every hour</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0 0 * * 0</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Run every sunday</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0 23 * * 1</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Run every monday at 23 00</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*/2 * * * *</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Run every two minutes</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CronJob limitations</a:t>
            </a:r>
            <a:endParaRPr/>
          </a:p>
        </p:txBody>
      </p:sp>
      <p:sp>
        <p:nvSpPr>
          <p:cNvPr id="1617" name="Google Shape;1617;p2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Bame must be valid dns with max of 52 characters !!!!</a:t>
            </a:r>
            <a:endParaRPr/>
          </a:p>
          <a:p>
            <a:pPr marL="457200" lvl="0" indent="-342900" algn="l" rtl="0">
              <a:spcBef>
                <a:spcPts val="0"/>
              </a:spcBef>
              <a:spcAft>
                <a:spcPts val="0"/>
              </a:spcAft>
              <a:buSzPts val="1800"/>
              <a:buChar char="●"/>
            </a:pPr>
            <a:r>
              <a:rPr lang="sk"/>
              <a:t>If you have a CronJob and you change it, changes will be effective to new jobs not to the once which were scheduled and are running.</a:t>
            </a:r>
            <a:endParaRPr/>
          </a:p>
          <a:p>
            <a:pPr marL="457200" lvl="0" indent="-342900" algn="l" rtl="0">
              <a:spcBef>
                <a:spcPts val="0"/>
              </a:spcBef>
              <a:spcAft>
                <a:spcPts val="0"/>
              </a:spcAft>
              <a:buSzPts val="1800"/>
              <a:buChar char="●"/>
            </a:pPr>
            <a:r>
              <a:rPr lang="sk"/>
              <a:t>For more refer to the docs.</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2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623" name="Google Shape;1623;p2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030_jobs_cronjobs</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2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EmptyDir InitContainer</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First talk about init containers</a:t>
            </a:r>
            <a:endParaRPr/>
          </a:p>
        </p:txBody>
      </p:sp>
      <p:sp>
        <p:nvSpPr>
          <p:cNvPr id="1634" name="Google Shape;1634;p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sk"/>
              <a:t>InitContainers are jobs which must be successfully executed before the app container is started.</a:t>
            </a:r>
            <a:endParaRPr/>
          </a:p>
          <a:p>
            <a:pPr marL="457200" lvl="0" indent="-334327" algn="l" rtl="0">
              <a:spcBef>
                <a:spcPts val="0"/>
              </a:spcBef>
              <a:spcAft>
                <a:spcPts val="0"/>
              </a:spcAft>
              <a:buSzPct val="100000"/>
              <a:buChar char="●"/>
            </a:pPr>
            <a:r>
              <a:rPr lang="sk"/>
              <a:t>Init containers have the same spec as normal app containers.</a:t>
            </a:r>
            <a:endParaRPr/>
          </a:p>
          <a:p>
            <a:pPr marL="457200" lvl="0" indent="-334327" algn="l" rtl="0">
              <a:spcBef>
                <a:spcPts val="0"/>
              </a:spcBef>
              <a:spcAft>
                <a:spcPts val="0"/>
              </a:spcAft>
              <a:buSzPct val="100000"/>
              <a:buChar char="●"/>
            </a:pPr>
            <a:r>
              <a:rPr lang="sk"/>
              <a:t>We put them instead of .spec.containes into .spec.initContainers</a:t>
            </a:r>
            <a:endParaRPr/>
          </a:p>
          <a:p>
            <a:pPr marL="457200" lvl="0" indent="-334327" algn="l" rtl="0">
              <a:spcBef>
                <a:spcPts val="0"/>
              </a:spcBef>
              <a:spcAft>
                <a:spcPts val="0"/>
              </a:spcAft>
              <a:buSzPct val="100000"/>
              <a:buChar char="●"/>
            </a:pPr>
            <a:r>
              <a:rPr lang="sk"/>
              <a:t>We use the initContainers for some pre application setup.</a:t>
            </a:r>
            <a:endParaRPr/>
          </a:p>
          <a:p>
            <a:pPr marL="914400" lvl="1" indent="-310832" algn="l" rtl="0">
              <a:spcBef>
                <a:spcPts val="0"/>
              </a:spcBef>
              <a:spcAft>
                <a:spcPts val="0"/>
              </a:spcAft>
              <a:buSzPct val="100000"/>
              <a:buChar char="○"/>
            </a:pPr>
            <a:r>
              <a:rPr lang="sk"/>
              <a:t>Creating tables.</a:t>
            </a:r>
            <a:endParaRPr/>
          </a:p>
          <a:p>
            <a:pPr marL="914400" lvl="1" indent="-310832" algn="l" rtl="0">
              <a:spcBef>
                <a:spcPts val="0"/>
              </a:spcBef>
              <a:spcAft>
                <a:spcPts val="0"/>
              </a:spcAft>
              <a:buSzPct val="100000"/>
              <a:buChar char="○"/>
            </a:pPr>
            <a:r>
              <a:rPr lang="sk"/>
              <a:t>Handling security related stuff.</a:t>
            </a:r>
            <a:endParaRPr/>
          </a:p>
          <a:p>
            <a:pPr marL="914400" lvl="1" indent="-310832" algn="l" rtl="0">
              <a:spcBef>
                <a:spcPts val="0"/>
              </a:spcBef>
              <a:spcAft>
                <a:spcPts val="0"/>
              </a:spcAft>
              <a:buSzPct val="100000"/>
              <a:buChar char="○"/>
            </a:pPr>
            <a:r>
              <a:rPr lang="sk"/>
              <a:t>Delaying main app.</a:t>
            </a:r>
            <a:endParaRPr/>
          </a:p>
        </p:txBody>
      </p:sp>
      <p:pic>
        <p:nvPicPr>
          <p:cNvPr id="1635" name="Google Shape;1635;p239"/>
          <p:cNvPicPr preferRelativeResize="0"/>
          <p:nvPr/>
        </p:nvPicPr>
        <p:blipFill>
          <a:blip r:embed="rId3">
            <a:alphaModFix/>
          </a:blip>
          <a:stretch>
            <a:fillRect/>
          </a:stretch>
        </p:blipFill>
        <p:spPr>
          <a:xfrm>
            <a:off x="6502623" y="3484100"/>
            <a:ext cx="1873525" cy="157032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Django and initContainers</a:t>
            </a:r>
            <a:endParaRPr/>
          </a:p>
        </p:txBody>
      </p:sp>
      <p:sp>
        <p:nvSpPr>
          <p:cNvPr id="1641" name="Google Shape;1641;p2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will use initContainers to create tables for our main application.</a:t>
            </a:r>
            <a:endParaRPr/>
          </a:p>
          <a:p>
            <a:pPr marL="914400" lvl="1" indent="-317500" algn="l" rtl="0">
              <a:spcBef>
                <a:spcPts val="0"/>
              </a:spcBef>
              <a:spcAft>
                <a:spcPts val="0"/>
              </a:spcAft>
              <a:buSzPts val="1400"/>
              <a:buChar char="○"/>
            </a:pPr>
            <a:r>
              <a:rPr lang="sk"/>
              <a:t>We will run python manage.py migrate which creates tables.</a:t>
            </a:r>
            <a:endParaRPr/>
          </a:p>
          <a:p>
            <a:pPr marL="457200" lvl="0" indent="-342900" algn="l" rtl="0">
              <a:spcBef>
                <a:spcPts val="0"/>
              </a:spcBef>
              <a:spcAft>
                <a:spcPts val="0"/>
              </a:spcAft>
              <a:buSzPts val="1800"/>
              <a:buChar char="●"/>
            </a:pPr>
            <a:r>
              <a:rPr lang="sk"/>
              <a:t>The init container will run the same image.</a:t>
            </a:r>
            <a:endParaRPr/>
          </a:p>
          <a:p>
            <a:pPr marL="457200" lvl="0" indent="-342900" algn="l" rtl="0">
              <a:spcBef>
                <a:spcPts val="0"/>
              </a:spcBef>
              <a:spcAft>
                <a:spcPts val="0"/>
              </a:spcAft>
              <a:buSzPts val="1800"/>
              <a:buChar char="●"/>
            </a:pPr>
            <a:r>
              <a:rPr lang="sk"/>
              <a:t>In this demo we use sqlite which creates the tables in files in the filesystem.</a:t>
            </a:r>
            <a:endParaRPr/>
          </a:p>
          <a:p>
            <a:pPr marL="914400" lvl="1" indent="-317500" algn="l" rtl="0">
              <a:spcBef>
                <a:spcPts val="0"/>
              </a:spcBef>
              <a:spcAft>
                <a:spcPts val="0"/>
              </a:spcAft>
              <a:buSzPts val="1400"/>
              <a:buChar char="○"/>
            </a:pPr>
            <a:r>
              <a:rPr lang="sk"/>
              <a:t>This means we need to share location between these containers. </a:t>
            </a:r>
            <a:endParaRPr/>
          </a:p>
          <a:p>
            <a:pPr marL="914400" lvl="1" indent="-317500" algn="l" rtl="0">
              <a:spcBef>
                <a:spcPts val="0"/>
              </a:spcBef>
              <a:spcAft>
                <a:spcPts val="0"/>
              </a:spcAft>
              <a:buSzPts val="1400"/>
              <a:buChar char="○"/>
            </a:pPr>
            <a:r>
              <a:rPr lang="sk"/>
              <a:t>Because the fs for initContainer disappears after container is done.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41"/>
          <p:cNvSpPr/>
          <p:nvPr/>
        </p:nvSpPr>
        <p:spPr>
          <a:xfrm>
            <a:off x="1521600" y="572575"/>
            <a:ext cx="5879100" cy="3115500"/>
          </a:xfrm>
          <a:prstGeom prst="roundRect">
            <a:avLst>
              <a:gd name="adj" fmla="val 16667"/>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7" name="Google Shape;1647;p241"/>
          <p:cNvPicPr preferRelativeResize="0"/>
          <p:nvPr/>
        </p:nvPicPr>
        <p:blipFill>
          <a:blip r:embed="rId3">
            <a:alphaModFix/>
          </a:blip>
          <a:stretch>
            <a:fillRect/>
          </a:stretch>
        </p:blipFill>
        <p:spPr>
          <a:xfrm>
            <a:off x="6855312" y="3312534"/>
            <a:ext cx="779880" cy="757139"/>
          </a:xfrm>
          <a:prstGeom prst="rect">
            <a:avLst/>
          </a:prstGeom>
          <a:noFill/>
          <a:ln>
            <a:noFill/>
          </a:ln>
        </p:spPr>
      </p:pic>
      <p:sp>
        <p:nvSpPr>
          <p:cNvPr id="1648" name="Google Shape;1648;p241"/>
          <p:cNvSpPr/>
          <p:nvPr/>
        </p:nvSpPr>
        <p:spPr>
          <a:xfrm>
            <a:off x="2040775" y="10619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Container</a:t>
            </a:r>
            <a:endParaRPr/>
          </a:p>
        </p:txBody>
      </p:sp>
      <p:sp>
        <p:nvSpPr>
          <p:cNvPr id="1649" name="Google Shape;1649;p241"/>
          <p:cNvSpPr/>
          <p:nvPr/>
        </p:nvSpPr>
        <p:spPr>
          <a:xfrm>
            <a:off x="4899275" y="10619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InitContainer</a:t>
            </a:r>
            <a:endParaRPr/>
          </a:p>
        </p:txBody>
      </p:sp>
      <p:sp>
        <p:nvSpPr>
          <p:cNvPr id="1650" name="Google Shape;1650;p241"/>
          <p:cNvSpPr/>
          <p:nvPr/>
        </p:nvSpPr>
        <p:spPr>
          <a:xfrm>
            <a:off x="3600600" y="2948075"/>
            <a:ext cx="1842600" cy="966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Volume</a:t>
            </a:r>
            <a:endParaRPr/>
          </a:p>
        </p:txBody>
      </p:sp>
      <p:sp>
        <p:nvSpPr>
          <p:cNvPr id="1651" name="Google Shape;1651;p241"/>
          <p:cNvSpPr txBox="1"/>
          <p:nvPr/>
        </p:nvSpPr>
        <p:spPr>
          <a:xfrm>
            <a:off x="6813200" y="607750"/>
            <a:ext cx="6399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Pod</a:t>
            </a:r>
            <a:endParaRPr/>
          </a:p>
        </p:txBody>
      </p:sp>
      <p:cxnSp>
        <p:nvCxnSpPr>
          <p:cNvPr id="1652" name="Google Shape;1652;p241"/>
          <p:cNvCxnSpPr/>
          <p:nvPr/>
        </p:nvCxnSpPr>
        <p:spPr>
          <a:xfrm rot="10800000">
            <a:off x="3524975" y="2053600"/>
            <a:ext cx="473400" cy="9084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241"/>
          <p:cNvCxnSpPr/>
          <p:nvPr/>
        </p:nvCxnSpPr>
        <p:spPr>
          <a:xfrm rot="10800000" flipH="1">
            <a:off x="4894000" y="2028100"/>
            <a:ext cx="377400" cy="89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really means to orchestrate?</a:t>
            </a:r>
            <a:endParaRPr/>
          </a:p>
        </p:txBody>
      </p:sp>
      <p:sp>
        <p:nvSpPr>
          <p:cNvPr id="215" name="Google Shape;21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have an app made of </a:t>
            </a:r>
            <a:r>
              <a:rPr lang="sk" b="1"/>
              <a:t>microservices (understand small components)</a:t>
            </a:r>
            <a:r>
              <a:rPr lang="sk"/>
              <a:t> like:</a:t>
            </a:r>
            <a:endParaRPr/>
          </a:p>
          <a:p>
            <a:pPr marL="914400" lvl="1" indent="-317500" algn="l" rtl="0">
              <a:spcBef>
                <a:spcPts val="0"/>
              </a:spcBef>
              <a:spcAft>
                <a:spcPts val="0"/>
              </a:spcAft>
              <a:buSzPts val="1400"/>
              <a:buChar char="○"/>
            </a:pPr>
            <a:r>
              <a:rPr lang="sk"/>
              <a:t>Frontend</a:t>
            </a:r>
            <a:endParaRPr/>
          </a:p>
          <a:p>
            <a:pPr marL="914400" lvl="1" indent="-317500" algn="l" rtl="0">
              <a:spcBef>
                <a:spcPts val="0"/>
              </a:spcBef>
              <a:spcAft>
                <a:spcPts val="0"/>
              </a:spcAft>
              <a:buSzPts val="1400"/>
              <a:buChar char="○"/>
            </a:pPr>
            <a:r>
              <a:rPr lang="sk"/>
              <a:t>Backend</a:t>
            </a:r>
            <a:endParaRPr/>
          </a:p>
          <a:p>
            <a:pPr marL="914400" lvl="1" indent="-317500" algn="l" rtl="0">
              <a:spcBef>
                <a:spcPts val="0"/>
              </a:spcBef>
              <a:spcAft>
                <a:spcPts val="0"/>
              </a:spcAft>
              <a:buSzPts val="1400"/>
              <a:buChar char="○"/>
            </a:pPr>
            <a:r>
              <a:rPr lang="sk"/>
              <a:t>Database</a:t>
            </a:r>
            <a:endParaRPr/>
          </a:p>
          <a:p>
            <a:pPr marL="914400" lvl="1" indent="-317500" algn="l" rtl="0">
              <a:spcBef>
                <a:spcPts val="0"/>
              </a:spcBef>
              <a:spcAft>
                <a:spcPts val="0"/>
              </a:spcAft>
              <a:buSzPts val="1400"/>
              <a:buChar char="○"/>
            </a:pPr>
            <a:r>
              <a:rPr lang="sk"/>
              <a:t>Cache </a:t>
            </a:r>
            <a:endParaRPr/>
          </a:p>
          <a:p>
            <a:pPr marL="914400" lvl="1" indent="-317500" algn="l" rtl="0">
              <a:spcBef>
                <a:spcPts val="0"/>
              </a:spcBef>
              <a:spcAft>
                <a:spcPts val="0"/>
              </a:spcAft>
              <a:buSzPts val="1400"/>
              <a:buChar char="○"/>
            </a:pPr>
            <a:r>
              <a:rPr lang="sk"/>
              <a:t>et.c</a:t>
            </a:r>
            <a:endParaRPr/>
          </a:p>
          <a:p>
            <a:pPr marL="457200" lvl="0" indent="-342900" algn="l" rtl="0">
              <a:spcBef>
                <a:spcPts val="0"/>
              </a:spcBef>
              <a:spcAft>
                <a:spcPts val="0"/>
              </a:spcAft>
              <a:buSzPts val="1800"/>
              <a:buChar char="●"/>
            </a:pPr>
            <a:r>
              <a:rPr lang="sk"/>
              <a:t>We have a fleet of virtual machines and we want to distribute the services to those machines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Empty dir volume</a:t>
            </a:r>
            <a:endParaRPr/>
          </a:p>
        </p:txBody>
      </p:sp>
      <p:sp>
        <p:nvSpPr>
          <p:cNvPr id="1659" name="Google Shape;1659;p2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created when pod is created and its deleted when pod is deleted.</a:t>
            </a:r>
            <a:endParaRPr/>
          </a:p>
          <a:p>
            <a:pPr marL="457200" lvl="0" indent="-342900" algn="l" rtl="0">
              <a:spcBef>
                <a:spcPts val="0"/>
              </a:spcBef>
              <a:spcAft>
                <a:spcPts val="0"/>
              </a:spcAft>
              <a:buSzPts val="1800"/>
              <a:buChar char="●"/>
            </a:pPr>
            <a:r>
              <a:rPr lang="sk"/>
              <a:t>It’s just a scratch space.</a:t>
            </a:r>
            <a:endParaRPr/>
          </a:p>
          <a:p>
            <a:pPr marL="457200" lvl="0" indent="-342900" algn="l" rtl="0">
              <a:spcBef>
                <a:spcPts val="0"/>
              </a:spcBef>
              <a:spcAft>
                <a:spcPts val="0"/>
              </a:spcAft>
              <a:buSzPts val="1800"/>
              <a:buChar char="●"/>
            </a:pPr>
            <a:r>
              <a:rPr lang="sk"/>
              <a:t>Medium field:</a:t>
            </a:r>
            <a:endParaRPr/>
          </a:p>
          <a:p>
            <a:pPr marL="914400" lvl="1" indent="-317500" algn="l" rtl="0">
              <a:spcBef>
                <a:spcPts val="0"/>
              </a:spcBef>
              <a:spcAft>
                <a:spcPts val="0"/>
              </a:spcAft>
              <a:buSzPts val="1400"/>
              <a:buChar char="○"/>
            </a:pPr>
            <a:r>
              <a:rPr lang="sk"/>
              <a:t>By default it is using the storage of the node.</a:t>
            </a:r>
            <a:endParaRPr/>
          </a:p>
          <a:p>
            <a:pPr marL="914400" lvl="1" indent="-317500" algn="l" rtl="0">
              <a:spcBef>
                <a:spcPts val="0"/>
              </a:spcBef>
              <a:spcAft>
                <a:spcPts val="0"/>
              </a:spcAft>
              <a:buSzPts val="1400"/>
              <a:buChar char="○"/>
            </a:pPr>
            <a:r>
              <a:rPr lang="sk"/>
              <a:t>“Memory” will use tmpfs (RAM based volume).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665" name="Google Shape;1665;p2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sk"/>
              <a:t>$ cd 031_empty_dir</a:t>
            </a:r>
            <a:endParaRPr/>
          </a:p>
          <a:p>
            <a:pPr marL="0" lvl="0" indent="0" algn="l" rtl="0">
              <a:spcBef>
                <a:spcPts val="1200"/>
              </a:spcBef>
              <a:spcAft>
                <a:spcPts val="1200"/>
              </a:spcAft>
              <a:buNone/>
            </a:pP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HostPath</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676" name="Google Shape;1676;p2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we want to persist data between pods or pod restarts.</a:t>
            </a:r>
            <a:endParaRPr/>
          </a:p>
          <a:p>
            <a:pPr marL="457200" lvl="0" indent="-342900" algn="l" rtl="0">
              <a:spcBef>
                <a:spcPts val="0"/>
              </a:spcBef>
              <a:spcAft>
                <a:spcPts val="0"/>
              </a:spcAft>
              <a:buSzPts val="1800"/>
              <a:buChar char="●"/>
            </a:pPr>
            <a:r>
              <a:rPr lang="sk"/>
              <a:t>We showed something like this when we were mounting contigmap or secret as a volume.</a:t>
            </a:r>
            <a:endParaRPr/>
          </a:p>
          <a:p>
            <a:pPr marL="457200" lvl="0" indent="-342900" algn="l" rtl="0">
              <a:spcBef>
                <a:spcPts val="0"/>
              </a:spcBef>
              <a:spcAft>
                <a:spcPts val="0"/>
              </a:spcAft>
              <a:buSzPts val="1800"/>
              <a:buChar char="●"/>
            </a:pPr>
            <a:r>
              <a:rPr lang="sk"/>
              <a:t>Today we talk about hostpath.</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HostPath</a:t>
            </a:r>
            <a:endParaRPr/>
          </a:p>
        </p:txBody>
      </p:sp>
      <p:sp>
        <p:nvSpPr>
          <p:cNvPr id="1682" name="Google Shape;1682;p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sk"/>
              <a:t>It’s a volume type where location on the node is used as volume in pod.</a:t>
            </a:r>
            <a:endParaRPr/>
          </a:p>
          <a:p>
            <a:pPr marL="457200" lvl="0" indent="-342900" algn="l" rtl="0">
              <a:spcBef>
                <a:spcPts val="0"/>
              </a:spcBef>
              <a:spcAft>
                <a:spcPts val="0"/>
              </a:spcAft>
              <a:buSzPts val="1800"/>
              <a:buChar char="●"/>
            </a:pPr>
            <a:r>
              <a:rPr lang="sk"/>
              <a:t>There are a lots of caveats we need to know</a:t>
            </a:r>
            <a:endParaRPr/>
          </a:p>
          <a:p>
            <a:pPr marL="914400" lvl="1" indent="-317500" algn="l" rtl="0">
              <a:spcBef>
                <a:spcPts val="0"/>
              </a:spcBef>
              <a:spcAft>
                <a:spcPts val="0"/>
              </a:spcAft>
              <a:buSzPts val="1400"/>
              <a:buChar char="○"/>
            </a:pPr>
            <a:r>
              <a:rPr lang="sk"/>
              <a:t>Data is available per node so you can share the data across pods only if they are scheduled on the same node.</a:t>
            </a:r>
            <a:endParaRPr/>
          </a:p>
          <a:p>
            <a:pPr marL="914400" lvl="1" indent="-317500" algn="l" rtl="0">
              <a:spcBef>
                <a:spcPts val="0"/>
              </a:spcBef>
              <a:spcAft>
                <a:spcPts val="0"/>
              </a:spcAft>
              <a:buSzPts val="1400"/>
              <a:buChar char="○"/>
            </a:pPr>
            <a:r>
              <a:rPr lang="sk"/>
              <a:t>Data is not synced across nodes.</a:t>
            </a:r>
            <a:endParaRPr/>
          </a:p>
          <a:p>
            <a:pPr marL="914400" lvl="1" indent="-317500" algn="l" rtl="0">
              <a:spcBef>
                <a:spcPts val="0"/>
              </a:spcBef>
              <a:spcAft>
                <a:spcPts val="0"/>
              </a:spcAft>
              <a:buSzPts val="1400"/>
              <a:buChar char="○"/>
            </a:pPr>
            <a:r>
              <a:rPr lang="sk"/>
              <a:t>It’s really insecure to use (as the app may cause problems to nodes filesystem).</a:t>
            </a:r>
            <a:endParaRPr/>
          </a:p>
          <a:p>
            <a:pPr marL="914400" lvl="1" indent="-317500" algn="l" rtl="0">
              <a:spcBef>
                <a:spcPts val="0"/>
              </a:spcBef>
              <a:spcAft>
                <a:spcPts val="0"/>
              </a:spcAft>
              <a:buSzPts val="1400"/>
              <a:buChar char="○"/>
            </a:pPr>
            <a:r>
              <a:rPr lang="sk"/>
              <a:t>There are options which can create provided directory if it does not exist.</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47"/>
          <p:cNvSpPr/>
          <p:nvPr/>
        </p:nvSpPr>
        <p:spPr>
          <a:xfrm>
            <a:off x="2100774" y="596725"/>
            <a:ext cx="5047200" cy="2674800"/>
          </a:xfrm>
          <a:prstGeom prst="roundRect">
            <a:avLst>
              <a:gd name="adj" fmla="val 16667"/>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8" name="Google Shape;1688;p247"/>
          <p:cNvPicPr preferRelativeResize="0"/>
          <p:nvPr/>
        </p:nvPicPr>
        <p:blipFill>
          <a:blip r:embed="rId3">
            <a:alphaModFix/>
          </a:blip>
          <a:stretch>
            <a:fillRect/>
          </a:stretch>
        </p:blipFill>
        <p:spPr>
          <a:xfrm>
            <a:off x="6679880" y="2949031"/>
            <a:ext cx="669543" cy="650018"/>
          </a:xfrm>
          <a:prstGeom prst="rect">
            <a:avLst/>
          </a:prstGeom>
          <a:noFill/>
          <a:ln>
            <a:noFill/>
          </a:ln>
        </p:spPr>
      </p:pic>
      <p:sp>
        <p:nvSpPr>
          <p:cNvPr id="1689" name="Google Shape;1689;p247"/>
          <p:cNvSpPr/>
          <p:nvPr/>
        </p:nvSpPr>
        <p:spPr>
          <a:xfrm>
            <a:off x="2546497" y="1016884"/>
            <a:ext cx="1581900" cy="8292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Container</a:t>
            </a:r>
            <a:endParaRPr/>
          </a:p>
        </p:txBody>
      </p:sp>
      <p:sp>
        <p:nvSpPr>
          <p:cNvPr id="1690" name="Google Shape;1690;p247"/>
          <p:cNvSpPr/>
          <p:nvPr/>
        </p:nvSpPr>
        <p:spPr>
          <a:xfrm>
            <a:off x="5000580" y="1016884"/>
            <a:ext cx="1581900" cy="8292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InitContainer</a:t>
            </a:r>
            <a:endParaRPr/>
          </a:p>
        </p:txBody>
      </p:sp>
      <p:sp>
        <p:nvSpPr>
          <p:cNvPr id="1691" name="Google Shape;1691;p247"/>
          <p:cNvSpPr/>
          <p:nvPr/>
        </p:nvSpPr>
        <p:spPr>
          <a:xfrm>
            <a:off x="3885640" y="2636136"/>
            <a:ext cx="1581900" cy="8292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Volume</a:t>
            </a:r>
            <a:endParaRPr/>
          </a:p>
        </p:txBody>
      </p:sp>
      <p:sp>
        <p:nvSpPr>
          <p:cNvPr id="1692" name="Google Shape;1692;p247"/>
          <p:cNvSpPr txBox="1"/>
          <p:nvPr/>
        </p:nvSpPr>
        <p:spPr>
          <a:xfrm>
            <a:off x="6643726" y="626923"/>
            <a:ext cx="549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Pod</a:t>
            </a:r>
            <a:endParaRPr/>
          </a:p>
        </p:txBody>
      </p:sp>
      <p:cxnSp>
        <p:nvCxnSpPr>
          <p:cNvPr id="1693" name="Google Shape;1693;p247"/>
          <p:cNvCxnSpPr/>
          <p:nvPr/>
        </p:nvCxnSpPr>
        <p:spPr>
          <a:xfrm rot="10800000">
            <a:off x="3820638" y="1868091"/>
            <a:ext cx="406500" cy="780000"/>
          </a:xfrm>
          <a:prstGeom prst="straightConnector1">
            <a:avLst/>
          </a:prstGeom>
          <a:noFill/>
          <a:ln w="9525" cap="flat" cmpd="sng">
            <a:solidFill>
              <a:schemeClr val="dk2"/>
            </a:solidFill>
            <a:prstDash val="solid"/>
            <a:round/>
            <a:headEnd type="none" w="med" len="med"/>
            <a:tailEnd type="none" w="med" len="med"/>
          </a:ln>
        </p:spPr>
      </p:cxnSp>
      <p:cxnSp>
        <p:nvCxnSpPr>
          <p:cNvPr id="1694" name="Google Shape;1694;p247"/>
          <p:cNvCxnSpPr/>
          <p:nvPr/>
        </p:nvCxnSpPr>
        <p:spPr>
          <a:xfrm rot="10800000" flipH="1">
            <a:off x="4996052" y="1846224"/>
            <a:ext cx="324000" cy="7689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247"/>
          <p:cNvSpPr/>
          <p:nvPr/>
        </p:nvSpPr>
        <p:spPr>
          <a:xfrm>
            <a:off x="630325" y="302550"/>
            <a:ext cx="8068200" cy="45888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7"/>
          <p:cNvSpPr txBox="1"/>
          <p:nvPr/>
        </p:nvSpPr>
        <p:spPr>
          <a:xfrm>
            <a:off x="7441875" y="4491150"/>
            <a:ext cx="144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Node</a:t>
            </a:r>
            <a:endParaRPr/>
          </a:p>
        </p:txBody>
      </p:sp>
      <p:sp>
        <p:nvSpPr>
          <p:cNvPr id="1697" name="Google Shape;1697;p247"/>
          <p:cNvSpPr txBox="1"/>
          <p:nvPr/>
        </p:nvSpPr>
        <p:spPr>
          <a:xfrm>
            <a:off x="3345150" y="4491150"/>
            <a:ext cx="19749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/data/location/path</a:t>
            </a:r>
            <a:endParaRPr/>
          </a:p>
        </p:txBody>
      </p:sp>
      <p:cxnSp>
        <p:nvCxnSpPr>
          <p:cNvPr id="1698" name="Google Shape;1698;p247"/>
          <p:cNvCxnSpPr>
            <a:stCxn id="1697" idx="0"/>
          </p:cNvCxnSpPr>
          <p:nvPr/>
        </p:nvCxnSpPr>
        <p:spPr>
          <a:xfrm rot="10800000" flipH="1">
            <a:off x="4332600" y="3471150"/>
            <a:ext cx="239400" cy="1020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2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704" name="Google Shape;1704;p2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032_host_path</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StorageClass in Kubernetes</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Persistent volumes</a:t>
            </a:r>
            <a:endParaRPr/>
          </a:p>
        </p:txBody>
      </p:sp>
      <p:sp>
        <p:nvSpPr>
          <p:cNvPr id="1715" name="Google Shape;1715;p2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Persistent Volume is an abstraction in Kubernetes which helps to integrate Kubernetes cluster with storage offerings.</a:t>
            </a:r>
            <a:endParaRPr/>
          </a:p>
          <a:p>
            <a:pPr marL="457200" lvl="0" indent="-342900" algn="just" rtl="0">
              <a:spcBef>
                <a:spcPts val="0"/>
              </a:spcBef>
              <a:spcAft>
                <a:spcPts val="0"/>
              </a:spcAft>
              <a:buSzPts val="1800"/>
              <a:buChar char="●"/>
            </a:pPr>
            <a:r>
              <a:rPr lang="sk"/>
              <a:t>There are various storage offerings in each public cloud.</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2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CSI container storage interface</a:t>
            </a:r>
            <a:endParaRPr/>
          </a:p>
        </p:txBody>
      </p:sp>
      <p:sp>
        <p:nvSpPr>
          <p:cNvPr id="1721" name="Google Shape;1721;p2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a specification which defines how a block and file storage should be connected to containers (e.g. inside pods).</a:t>
            </a:r>
            <a:endParaRPr/>
          </a:p>
          <a:p>
            <a:pPr marL="457200" lvl="0" indent="-342900" algn="l" rtl="0">
              <a:spcBef>
                <a:spcPts val="0"/>
              </a:spcBef>
              <a:spcAft>
                <a:spcPts val="0"/>
              </a:spcAft>
              <a:buSzPts val="1800"/>
              <a:buChar char="●"/>
            </a:pPr>
            <a:r>
              <a:rPr lang="sk"/>
              <a:t>Thanks to this we can just plug storage offerings from different vendors into Kubernetes cluster.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Why don’t we run it all on one machine?</a:t>
            </a:r>
            <a:endParaRPr/>
          </a:p>
        </p:txBody>
      </p:sp>
      <p:sp>
        <p:nvSpPr>
          <p:cNvPr id="221" name="Google Shape;221;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What if the machine fails?</a:t>
            </a:r>
            <a:endParaRPr/>
          </a:p>
          <a:p>
            <a:pPr marL="457200" lvl="0" indent="-342900" algn="l" rtl="0">
              <a:spcBef>
                <a:spcPts val="0"/>
              </a:spcBef>
              <a:spcAft>
                <a:spcPts val="0"/>
              </a:spcAft>
              <a:buSzPts val="1800"/>
              <a:buChar char="●"/>
            </a:pPr>
            <a:r>
              <a:rPr lang="sk"/>
              <a:t>What if the machine is not big enough or will not be big enough?</a:t>
            </a:r>
            <a:endParaRPr/>
          </a:p>
          <a:p>
            <a:pPr marL="457200" lvl="0" indent="-342900" algn="l" rtl="0">
              <a:spcBef>
                <a:spcPts val="0"/>
              </a:spcBef>
              <a:spcAft>
                <a:spcPts val="0"/>
              </a:spcAft>
              <a:buSzPts val="1800"/>
              <a:buChar char="●"/>
            </a:pPr>
            <a:r>
              <a:rPr lang="sk"/>
              <a:t>What if one service needs Python 3.8 and the other needs python 3.11</a:t>
            </a:r>
            <a:endParaRPr/>
          </a:p>
          <a:p>
            <a:pPr marL="457200" lvl="0" indent="-342900" algn="l" rtl="0">
              <a:spcBef>
                <a:spcPts val="0"/>
              </a:spcBef>
              <a:spcAft>
                <a:spcPts val="0"/>
              </a:spcAft>
              <a:buSzPts val="1800"/>
              <a:buChar char="●"/>
            </a:pPr>
            <a:r>
              <a:rPr lang="sk"/>
              <a:t>What if one service may have security vulnerability which will leak passwords from DB (other service).</a:t>
            </a:r>
            <a:endParaRPr/>
          </a:p>
          <a:p>
            <a:pPr marL="457200" lvl="0" indent="-342900" algn="l" rtl="0">
              <a:spcBef>
                <a:spcPts val="0"/>
              </a:spcBef>
              <a:spcAft>
                <a:spcPts val="0"/>
              </a:spcAft>
              <a:buSzPts val="1800"/>
              <a:buChar char="●"/>
            </a:pPr>
            <a:r>
              <a:rPr lang="sk"/>
              <a:t>Other what ifs.</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How does it work?</a:t>
            </a:r>
            <a:endParaRPr/>
          </a:p>
        </p:txBody>
      </p:sp>
      <p:sp>
        <p:nvSpPr>
          <p:cNvPr id="1727" name="Google Shape;1727;p2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a:bodyPr>
          <a:lstStyle/>
          <a:p>
            <a:pPr marL="457200" lvl="0" indent="-317182" algn="l" rtl="0">
              <a:spcBef>
                <a:spcPts val="0"/>
              </a:spcBef>
              <a:spcAft>
                <a:spcPts val="0"/>
              </a:spcAft>
              <a:buSzPct val="100000"/>
              <a:buChar char="●"/>
            </a:pPr>
            <a:r>
              <a:rPr lang="sk"/>
              <a:t>In order to use persistent network storage we need a provider for that. </a:t>
            </a:r>
            <a:endParaRPr/>
          </a:p>
          <a:p>
            <a:pPr marL="457200" lvl="0" indent="-317182" algn="l" rtl="0">
              <a:spcBef>
                <a:spcPts val="0"/>
              </a:spcBef>
              <a:spcAft>
                <a:spcPts val="0"/>
              </a:spcAft>
              <a:buSzPct val="100000"/>
              <a:buChar char="●"/>
            </a:pPr>
            <a:r>
              <a:rPr lang="sk"/>
              <a:t>Than we register the providers CSI driver to our cluster (most of the time this will create object called </a:t>
            </a:r>
            <a:r>
              <a:rPr lang="sk" b="1"/>
              <a:t>storage class</a:t>
            </a:r>
            <a:r>
              <a:rPr lang="sk"/>
              <a:t>).</a:t>
            </a:r>
            <a:endParaRPr/>
          </a:p>
          <a:p>
            <a:pPr marL="457200" lvl="0" indent="-317182" algn="l" rtl="0">
              <a:spcBef>
                <a:spcPts val="0"/>
              </a:spcBef>
              <a:spcAft>
                <a:spcPts val="0"/>
              </a:spcAft>
              <a:buSzPct val="100000"/>
              <a:buChar char="●"/>
            </a:pPr>
            <a:r>
              <a:rPr lang="sk"/>
              <a:t>Now everytime we will need some volume we will create Kubernetes object called </a:t>
            </a:r>
            <a:r>
              <a:rPr lang="sk" b="1"/>
              <a:t>persistent volume </a:t>
            </a:r>
            <a:r>
              <a:rPr lang="sk"/>
              <a:t>(this will take the storage class and will create the volume for us with specified size and access policies).</a:t>
            </a:r>
            <a:endParaRPr/>
          </a:p>
          <a:p>
            <a:pPr marL="457200" lvl="0" indent="-317182" algn="l" rtl="0">
              <a:spcBef>
                <a:spcPts val="0"/>
              </a:spcBef>
              <a:spcAft>
                <a:spcPts val="0"/>
              </a:spcAft>
              <a:buSzPct val="100000"/>
              <a:buChar char="●"/>
            </a:pPr>
            <a:r>
              <a:rPr lang="sk"/>
              <a:t>Now we can claim the volume with another object </a:t>
            </a:r>
            <a:r>
              <a:rPr lang="sk" b="1"/>
              <a:t>Persistent Volume Claim</a:t>
            </a:r>
            <a:endParaRPr b="1"/>
          </a:p>
          <a:p>
            <a:pPr marL="457200" lvl="0" indent="-317182" algn="l" rtl="0">
              <a:spcBef>
                <a:spcPts val="0"/>
              </a:spcBef>
              <a:spcAft>
                <a:spcPts val="0"/>
              </a:spcAft>
              <a:buSzPct val="100000"/>
              <a:buChar char="●"/>
            </a:pPr>
            <a:r>
              <a:rPr lang="sk"/>
              <a:t>After this we can mount the volume to a pod.</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2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Benefits</a:t>
            </a:r>
            <a:endParaRPr/>
          </a:p>
        </p:txBody>
      </p:sp>
      <p:sp>
        <p:nvSpPr>
          <p:cNvPr id="1733" name="Google Shape;1733;p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sk"/>
              <a:t>The idea is that the cluster administrator will setup the CSI plugin for specific storage provisioner your company will use.</a:t>
            </a:r>
            <a:endParaRPr/>
          </a:p>
          <a:p>
            <a:pPr marL="457200" lvl="0" indent="-334327" algn="l" rtl="0">
              <a:spcBef>
                <a:spcPts val="0"/>
              </a:spcBef>
              <a:spcAft>
                <a:spcPts val="0"/>
              </a:spcAft>
              <a:buSzPct val="100000"/>
              <a:buChar char="●"/>
            </a:pPr>
            <a:r>
              <a:rPr lang="sk"/>
              <a:t>After that application developer or DevOps guy does not care about the underlying implementation of the csi. They just use StorageClas to create  PVs and PVCs in their apps.</a:t>
            </a:r>
            <a:endParaRPr/>
          </a:p>
          <a:p>
            <a:pPr marL="457200" lvl="0" indent="-334327" algn="l" rtl="0">
              <a:spcBef>
                <a:spcPts val="0"/>
              </a:spcBef>
              <a:spcAft>
                <a:spcPts val="0"/>
              </a:spcAft>
              <a:buSzPct val="100000"/>
              <a:buChar char="●"/>
            </a:pPr>
            <a:r>
              <a:rPr lang="sk"/>
              <a:t>Using storage classes in cluster is example of </a:t>
            </a:r>
            <a:r>
              <a:rPr lang="sk" b="1"/>
              <a:t>Dynamic provisioning </a:t>
            </a:r>
            <a:r>
              <a:rPr lang="sk"/>
              <a:t>of volumes (otherwise the cluster admin would have to everytime create the volumes).</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Persistent Volume</a:t>
            </a:r>
            <a:endParaRPr/>
          </a:p>
        </p:txBody>
      </p:sp>
      <p:sp>
        <p:nvSpPr>
          <p:cNvPr id="1739" name="Google Shape;1739;p2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a link between Kubernetes cluster and storage provisioner.</a:t>
            </a:r>
            <a:endParaRPr/>
          </a:p>
        </p:txBody>
      </p:sp>
      <p:pic>
        <p:nvPicPr>
          <p:cNvPr id="1740" name="Google Shape;1740;p254"/>
          <p:cNvPicPr preferRelativeResize="0"/>
          <p:nvPr/>
        </p:nvPicPr>
        <p:blipFill>
          <a:blip r:embed="rId3">
            <a:alphaModFix/>
          </a:blip>
          <a:stretch>
            <a:fillRect/>
          </a:stretch>
        </p:blipFill>
        <p:spPr>
          <a:xfrm>
            <a:off x="890588" y="2159038"/>
            <a:ext cx="7362825" cy="240982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Persistent volume claim</a:t>
            </a:r>
            <a:endParaRPr/>
          </a:p>
        </p:txBody>
      </p:sp>
      <p:sp>
        <p:nvSpPr>
          <p:cNvPr id="1746" name="Google Shape;1746;p2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link between PV and Pod (as pods are ephemeral). One to one relationship with PV.</a:t>
            </a:r>
            <a:endParaRPr/>
          </a:p>
        </p:txBody>
      </p:sp>
      <p:pic>
        <p:nvPicPr>
          <p:cNvPr id="1747" name="Google Shape;1747;p255"/>
          <p:cNvPicPr preferRelativeResize="0"/>
          <p:nvPr/>
        </p:nvPicPr>
        <p:blipFill>
          <a:blip r:embed="rId3">
            <a:alphaModFix/>
          </a:blip>
          <a:stretch>
            <a:fillRect/>
          </a:stretch>
        </p:blipFill>
        <p:spPr>
          <a:xfrm>
            <a:off x="2849662" y="2153399"/>
            <a:ext cx="3444675" cy="27332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PV AccessModes</a:t>
            </a:r>
            <a:endParaRPr/>
          </a:p>
        </p:txBody>
      </p:sp>
      <p:graphicFrame>
        <p:nvGraphicFramePr>
          <p:cNvPr id="1753" name="Google Shape;1753;p256"/>
          <p:cNvGraphicFramePr/>
          <p:nvPr/>
        </p:nvGraphicFramePr>
        <p:xfrm>
          <a:off x="755000" y="1809750"/>
          <a:ext cx="7436500" cy="2438300"/>
        </p:xfrm>
        <a:graphic>
          <a:graphicData uri="http://schemas.openxmlformats.org/drawingml/2006/table">
            <a:tbl>
              <a:tblPr>
                <a:noFill/>
                <a:tableStyleId>{29B3FB09-C8C6-4E27-9BF6-C4FDCD0FE8BD}</a:tableStyleId>
              </a:tblPr>
              <a:tblGrid>
                <a:gridCol w="1899875">
                  <a:extLst>
                    <a:ext uri="{9D8B030D-6E8A-4147-A177-3AD203B41FA5}">
                      <a16:colId xmlns:a16="http://schemas.microsoft.com/office/drawing/2014/main" val="20000"/>
                    </a:ext>
                  </a:extLst>
                </a:gridCol>
                <a:gridCol w="5536625">
                  <a:extLst>
                    <a:ext uri="{9D8B030D-6E8A-4147-A177-3AD203B41FA5}">
                      <a16:colId xmlns:a16="http://schemas.microsoft.com/office/drawing/2014/main" val="20001"/>
                    </a:ext>
                  </a:extLst>
                </a:gridCol>
              </a:tblGrid>
              <a:tr h="609575">
                <a:tc>
                  <a:txBody>
                    <a:bodyPr/>
                    <a:lstStyle/>
                    <a:p>
                      <a:pPr marL="0" lvl="0" indent="0" algn="l" rtl="0">
                        <a:spcBef>
                          <a:spcPts val="0"/>
                        </a:spcBef>
                        <a:spcAft>
                          <a:spcPts val="0"/>
                        </a:spcAft>
                        <a:buNone/>
                      </a:pPr>
                      <a:r>
                        <a:rPr lang="sk">
                          <a:latin typeface="Roboto Mono"/>
                          <a:ea typeface="Roboto Mono"/>
                          <a:cs typeface="Roboto Mono"/>
                          <a:sym typeface="Roboto Mono"/>
                        </a:rPr>
                        <a:t>ReadWriteOnce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PV is mounted on single node (can be used by multiple pods on single node)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sk">
                          <a:latin typeface="Roboto Mono"/>
                          <a:ea typeface="Roboto Mono"/>
                          <a:cs typeface="Roboto Mono"/>
                          <a:sym typeface="Roboto Mono"/>
                        </a:rPr>
                        <a:t>ReadOnlyMany</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PV can be mounted on multiple nodes and their pods but just for reading</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sk">
                          <a:latin typeface="Roboto Mono"/>
                          <a:ea typeface="Roboto Mono"/>
                          <a:cs typeface="Roboto Mono"/>
                          <a:sym typeface="Roboto Mono"/>
                        </a:rPr>
                        <a:t>ReadWriteMany</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sk">
                          <a:solidFill>
                            <a:schemeClr val="dk1"/>
                          </a:solidFill>
                          <a:latin typeface="Roboto Mono"/>
                          <a:ea typeface="Roboto Mono"/>
                          <a:cs typeface="Roboto Mono"/>
                          <a:sym typeface="Roboto Mono"/>
                        </a:rPr>
                        <a:t>PV can be mounted on multiple nodes and their pods for reads and writes</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sk">
                          <a:latin typeface="Roboto Mono"/>
                          <a:ea typeface="Roboto Mono"/>
                          <a:cs typeface="Roboto Mono"/>
                          <a:sym typeface="Roboto Mono"/>
                        </a:rPr>
                        <a:t>ReadWriteOncePod</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PV can be mounted only to single pod (new feature 1.22+)</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Some storage provisioners </a:t>
            </a:r>
            <a:endParaRPr/>
          </a:p>
        </p:txBody>
      </p:sp>
      <p:graphicFrame>
        <p:nvGraphicFramePr>
          <p:cNvPr id="1759" name="Google Shape;1759;p257"/>
          <p:cNvGraphicFramePr/>
          <p:nvPr/>
        </p:nvGraphicFramePr>
        <p:xfrm>
          <a:off x="1271838" y="1529625"/>
          <a:ext cx="6600325" cy="2590625"/>
        </p:xfrm>
        <a:graphic>
          <a:graphicData uri="http://schemas.openxmlformats.org/drawingml/2006/table">
            <a:tbl>
              <a:tblPr>
                <a:noFill/>
                <a:tableStyleId>{29B3FB09-C8C6-4E27-9BF6-C4FDCD0FE8BD}</a:tableStyleId>
              </a:tblPr>
              <a:tblGrid>
                <a:gridCol w="2384375">
                  <a:extLst>
                    <a:ext uri="{9D8B030D-6E8A-4147-A177-3AD203B41FA5}">
                      <a16:colId xmlns:a16="http://schemas.microsoft.com/office/drawing/2014/main" val="20000"/>
                    </a:ext>
                  </a:extLst>
                </a:gridCol>
                <a:gridCol w="1241925">
                  <a:extLst>
                    <a:ext uri="{9D8B030D-6E8A-4147-A177-3AD203B41FA5}">
                      <a16:colId xmlns:a16="http://schemas.microsoft.com/office/drawing/2014/main" val="20001"/>
                    </a:ext>
                  </a:extLst>
                </a:gridCol>
                <a:gridCol w="1056675">
                  <a:extLst>
                    <a:ext uri="{9D8B030D-6E8A-4147-A177-3AD203B41FA5}">
                      <a16:colId xmlns:a16="http://schemas.microsoft.com/office/drawing/2014/main" val="20002"/>
                    </a:ext>
                  </a:extLst>
                </a:gridCol>
                <a:gridCol w="819250">
                  <a:extLst>
                    <a:ext uri="{9D8B030D-6E8A-4147-A177-3AD203B41FA5}">
                      <a16:colId xmlns:a16="http://schemas.microsoft.com/office/drawing/2014/main" val="20003"/>
                    </a:ext>
                  </a:extLst>
                </a:gridCol>
                <a:gridCol w="1098100">
                  <a:extLst>
                    <a:ext uri="{9D8B030D-6E8A-4147-A177-3AD203B41FA5}">
                      <a16:colId xmlns:a16="http://schemas.microsoft.com/office/drawing/2014/main" val="20004"/>
                    </a:ext>
                  </a:extLst>
                </a:gridCol>
              </a:tblGrid>
              <a:tr h="396200">
                <a:tc>
                  <a:txBody>
                    <a:bodyPr/>
                    <a:lstStyle/>
                    <a:p>
                      <a:pPr marL="0" lvl="0" indent="0" algn="l" rtl="0">
                        <a:spcBef>
                          <a:spcPts val="0"/>
                        </a:spcBef>
                        <a:spcAft>
                          <a:spcPts val="0"/>
                        </a:spcAft>
                        <a:buNone/>
                      </a:pPr>
                      <a:r>
                        <a:rPr lang="sk" b="1">
                          <a:latin typeface="Roboto Mono"/>
                          <a:ea typeface="Roboto Mono"/>
                          <a:cs typeface="Roboto Mono"/>
                          <a:sym typeface="Roboto Mono"/>
                        </a:rPr>
                        <a:t>Provisioner</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RWO</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ROX</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RWX</a:t>
                      </a:r>
                      <a:endParaRPr b="1">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b="1">
                          <a:latin typeface="Roboto Mono"/>
                          <a:ea typeface="Roboto Mono"/>
                          <a:cs typeface="Roboto Mono"/>
                          <a:sym typeface="Roboto Mono"/>
                        </a:rPr>
                        <a:t>RWOP</a:t>
                      </a:r>
                      <a:endParaRPr b="1">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sk">
                          <a:latin typeface="Roboto Mono"/>
                          <a:ea typeface="Roboto Mono"/>
                          <a:cs typeface="Roboto Mono"/>
                          <a:sym typeface="Roboto Mono"/>
                        </a:rPr>
                        <a:t>AWSElasticBlockStore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AzureFile</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AzureDisk</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GCEPersistentDisk</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sk">
                          <a:latin typeface="Roboto Mono"/>
                          <a:ea typeface="Roboto Mono"/>
                          <a:cs typeface="Roboto Mono"/>
                          <a:sym typeface="Roboto Mono"/>
                        </a:rPr>
                        <a:t>microk8s-hostpath</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StorageClass reclaimPolicy</a:t>
            </a:r>
            <a:endParaRPr/>
          </a:p>
        </p:txBody>
      </p:sp>
      <p:sp>
        <p:nvSpPr>
          <p:cNvPr id="1765" name="Google Shape;1765;p2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Specifies what will happen if the PV will be reclaimed:</a:t>
            </a:r>
            <a:endParaRPr/>
          </a:p>
          <a:p>
            <a:pPr marL="914400" lvl="1" indent="-317500" algn="l" rtl="0">
              <a:spcBef>
                <a:spcPts val="0"/>
              </a:spcBef>
              <a:spcAft>
                <a:spcPts val="0"/>
              </a:spcAft>
              <a:buSzPts val="1400"/>
              <a:buChar char="○"/>
            </a:pPr>
            <a:r>
              <a:rPr lang="sk" b="1"/>
              <a:t>Retain</a:t>
            </a:r>
            <a:r>
              <a:rPr lang="sk"/>
              <a:t>: volume and data is kept.</a:t>
            </a:r>
            <a:endParaRPr/>
          </a:p>
          <a:p>
            <a:pPr marL="914400" lvl="1" indent="-317500" algn="l" rtl="0">
              <a:spcBef>
                <a:spcPts val="0"/>
              </a:spcBef>
              <a:spcAft>
                <a:spcPts val="0"/>
              </a:spcAft>
              <a:buSzPts val="1400"/>
              <a:buChar char="○"/>
            </a:pPr>
            <a:r>
              <a:rPr lang="sk" b="1"/>
              <a:t>Delete</a:t>
            </a:r>
            <a:r>
              <a:rPr lang="sk"/>
              <a:t>: volume data is deleted at pods end.</a:t>
            </a:r>
            <a:endParaRPr/>
          </a:p>
          <a:p>
            <a:pPr marL="914400" lvl="1" indent="-317500" algn="l" rtl="0">
              <a:spcBef>
                <a:spcPts val="0"/>
              </a:spcBef>
              <a:spcAft>
                <a:spcPts val="0"/>
              </a:spcAft>
              <a:buSzPts val="1400"/>
              <a:buChar char="○"/>
            </a:pPr>
            <a:r>
              <a:rPr lang="sk" b="1"/>
              <a:t>Recycle</a:t>
            </a:r>
            <a:r>
              <a:rPr lang="sk"/>
              <a:t>: volume is scrubbed (this is still supported only by hostpath and NFS provisioner).</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microk8s</a:t>
            </a:r>
            <a:endParaRPr/>
          </a:p>
        </p:txBody>
      </p:sp>
      <p:sp>
        <p:nvSpPr>
          <p:cNvPr id="1771" name="Google Shape;1771;p2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033_persistent_volumes_microk8s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2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Deploying Django App</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Plan</a:t>
            </a:r>
            <a:endParaRPr/>
          </a:p>
        </p:txBody>
      </p:sp>
      <p:sp>
        <p:nvSpPr>
          <p:cNvPr id="1782" name="Google Shape;1782;p2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Deploy singleton database to the cluster (Postgresql) with persistent data.</a:t>
            </a:r>
            <a:endParaRPr/>
          </a:p>
          <a:p>
            <a:pPr marL="457200" lvl="0" indent="-342900" algn="l" rtl="0">
              <a:spcBef>
                <a:spcPts val="0"/>
              </a:spcBef>
              <a:spcAft>
                <a:spcPts val="0"/>
              </a:spcAft>
              <a:buSzPts val="1800"/>
              <a:buChar char="●"/>
            </a:pPr>
            <a:r>
              <a:rPr lang="sk"/>
              <a:t>Deploy Django and connect it to the database.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solves</a:t>
            </a:r>
            <a:endParaRPr/>
          </a:p>
        </p:txBody>
      </p:sp>
      <p:sp>
        <p:nvSpPr>
          <p:cNvPr id="227" name="Google Shape;22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How will be the services deployed?</a:t>
            </a:r>
            <a:endParaRPr/>
          </a:p>
          <a:p>
            <a:pPr marL="457200" lvl="0" indent="-342900" algn="l" rtl="0">
              <a:spcBef>
                <a:spcPts val="0"/>
              </a:spcBef>
              <a:spcAft>
                <a:spcPts val="0"/>
              </a:spcAft>
              <a:buSzPts val="1800"/>
              <a:buChar char="●"/>
            </a:pPr>
            <a:r>
              <a:rPr lang="sk"/>
              <a:t>What happens if one service stops working? </a:t>
            </a:r>
            <a:endParaRPr/>
          </a:p>
          <a:p>
            <a:pPr marL="457200" lvl="0" indent="-342900" algn="l" rtl="0">
              <a:spcBef>
                <a:spcPts val="0"/>
              </a:spcBef>
              <a:spcAft>
                <a:spcPts val="0"/>
              </a:spcAft>
              <a:buSzPts val="1800"/>
              <a:buChar char="●"/>
            </a:pPr>
            <a:r>
              <a:rPr lang="sk"/>
              <a:t>How will be services communicating with each other? </a:t>
            </a:r>
            <a:endParaRPr/>
          </a:p>
          <a:p>
            <a:pPr marL="457200" lvl="0" indent="-342900" algn="l" rtl="0">
              <a:spcBef>
                <a:spcPts val="0"/>
              </a:spcBef>
              <a:spcAft>
                <a:spcPts val="0"/>
              </a:spcAft>
              <a:buSzPts val="1800"/>
              <a:buChar char="●"/>
            </a:pPr>
            <a:r>
              <a:rPr lang="sk"/>
              <a:t>How do I clone one particular service?</a:t>
            </a:r>
            <a:endParaRPr/>
          </a:p>
          <a:p>
            <a:pPr marL="457200" lvl="0" indent="-342900" algn="l" rtl="0">
              <a:spcBef>
                <a:spcPts val="0"/>
              </a:spcBef>
              <a:spcAft>
                <a:spcPts val="0"/>
              </a:spcAft>
              <a:buSzPts val="1800"/>
              <a:buChar char="●"/>
            </a:pPr>
            <a:r>
              <a:rPr lang="sk"/>
              <a:t>How to separate services?</a:t>
            </a:r>
            <a:endParaRPr/>
          </a:p>
          <a:p>
            <a:pPr marL="457200" lvl="0" indent="-342900" algn="l" rtl="0">
              <a:spcBef>
                <a:spcPts val="0"/>
              </a:spcBef>
              <a:spcAft>
                <a:spcPts val="0"/>
              </a:spcAft>
              <a:buSzPts val="1800"/>
              <a:buChar char="●"/>
            </a:pPr>
            <a:r>
              <a:rPr lang="sk"/>
              <a:t>How to handle accesses to the services?</a:t>
            </a:r>
            <a:endParaRPr/>
          </a:p>
          <a:p>
            <a:pPr marL="457200" lvl="0" indent="-342900" algn="l" rtl="0">
              <a:spcBef>
                <a:spcPts val="0"/>
              </a:spcBef>
              <a:spcAft>
                <a:spcPts val="0"/>
              </a:spcAft>
              <a:buSzPts val="1800"/>
              <a:buChar char="●"/>
            </a:pPr>
            <a:r>
              <a:rPr lang="sk"/>
              <a:t>And many more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62"/>
          <p:cNvSpPr/>
          <p:nvPr/>
        </p:nvSpPr>
        <p:spPr>
          <a:xfrm>
            <a:off x="1361075" y="865050"/>
            <a:ext cx="6622500" cy="33114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2"/>
          <p:cNvSpPr/>
          <p:nvPr/>
        </p:nvSpPr>
        <p:spPr>
          <a:xfrm>
            <a:off x="2433775" y="1301350"/>
            <a:ext cx="1667100" cy="588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sz="1100"/>
              <a:t>Postgres-deployment</a:t>
            </a:r>
            <a:endParaRPr sz="1100"/>
          </a:p>
        </p:txBody>
      </p:sp>
      <p:sp>
        <p:nvSpPr>
          <p:cNvPr id="1789" name="Google Shape;1789;p262"/>
          <p:cNvSpPr/>
          <p:nvPr/>
        </p:nvSpPr>
        <p:spPr>
          <a:xfrm>
            <a:off x="5267175" y="1301350"/>
            <a:ext cx="1667100" cy="588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sz="1100"/>
              <a:t>Django-deployment</a:t>
            </a:r>
            <a:endParaRPr sz="1100"/>
          </a:p>
        </p:txBody>
      </p:sp>
      <p:sp>
        <p:nvSpPr>
          <p:cNvPr id="1790" name="Google Shape;1790;p262"/>
          <p:cNvSpPr/>
          <p:nvPr/>
        </p:nvSpPr>
        <p:spPr>
          <a:xfrm>
            <a:off x="2433775" y="2025250"/>
            <a:ext cx="1667100" cy="588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sz="1100"/>
              <a:t>Postgres-service</a:t>
            </a:r>
            <a:endParaRPr sz="1100"/>
          </a:p>
        </p:txBody>
      </p:sp>
      <p:sp>
        <p:nvSpPr>
          <p:cNvPr id="1791" name="Google Shape;1791;p262"/>
          <p:cNvSpPr/>
          <p:nvPr/>
        </p:nvSpPr>
        <p:spPr>
          <a:xfrm>
            <a:off x="5267175" y="2025250"/>
            <a:ext cx="1667100" cy="588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sz="1100"/>
              <a:t>Django-service</a:t>
            </a:r>
            <a:endParaRPr sz="1100"/>
          </a:p>
        </p:txBody>
      </p:sp>
      <p:sp>
        <p:nvSpPr>
          <p:cNvPr id="1792" name="Google Shape;1792;p262"/>
          <p:cNvSpPr/>
          <p:nvPr/>
        </p:nvSpPr>
        <p:spPr>
          <a:xfrm>
            <a:off x="1966150" y="1150775"/>
            <a:ext cx="747900" cy="2604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a:t>init.sql</a:t>
            </a:r>
            <a:endParaRPr/>
          </a:p>
        </p:txBody>
      </p:sp>
      <p:sp>
        <p:nvSpPr>
          <p:cNvPr id="1793" name="Google Shape;1793;p262"/>
          <p:cNvSpPr/>
          <p:nvPr/>
        </p:nvSpPr>
        <p:spPr>
          <a:xfrm>
            <a:off x="4184925" y="905950"/>
            <a:ext cx="1225800" cy="2604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k"/>
              <a:t>credentials</a:t>
            </a:r>
            <a:endParaRPr/>
          </a:p>
        </p:txBody>
      </p:sp>
      <p:sp>
        <p:nvSpPr>
          <p:cNvPr id="1794" name="Google Shape;1794;p262"/>
          <p:cNvSpPr/>
          <p:nvPr/>
        </p:nvSpPr>
        <p:spPr>
          <a:xfrm>
            <a:off x="1160425" y="3058600"/>
            <a:ext cx="1344600" cy="36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db-pv</a:t>
            </a:r>
            <a:endParaRPr/>
          </a:p>
        </p:txBody>
      </p:sp>
      <p:sp>
        <p:nvSpPr>
          <p:cNvPr id="1795" name="Google Shape;1795;p262"/>
          <p:cNvSpPr/>
          <p:nvPr/>
        </p:nvSpPr>
        <p:spPr>
          <a:xfrm>
            <a:off x="1160425" y="2688700"/>
            <a:ext cx="1344600" cy="36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db-pvc</a:t>
            </a:r>
            <a:endParaRPr/>
          </a:p>
        </p:txBody>
      </p:sp>
      <p:sp>
        <p:nvSpPr>
          <p:cNvPr id="1796" name="Google Shape;1796;p262"/>
          <p:cNvSpPr/>
          <p:nvPr/>
        </p:nvSpPr>
        <p:spPr>
          <a:xfrm>
            <a:off x="4000025" y="3908550"/>
            <a:ext cx="1344600" cy="36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t>Ingress</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802" name="Google Shape;1802;p2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034_full_deployment</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StatefulSets</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2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Original design</a:t>
            </a:r>
            <a:endParaRPr/>
          </a:p>
        </p:txBody>
      </p:sp>
      <p:sp>
        <p:nvSpPr>
          <p:cNvPr id="1813" name="Google Shape;1813;p2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 far we were talking about stateless design. </a:t>
            </a:r>
            <a:endParaRPr/>
          </a:p>
          <a:p>
            <a:pPr marL="457200" lvl="0" indent="-342900" algn="l" rtl="0">
              <a:spcBef>
                <a:spcPts val="0"/>
              </a:spcBef>
              <a:spcAft>
                <a:spcPts val="0"/>
              </a:spcAft>
              <a:buSzPts val="1800"/>
              <a:buChar char="●"/>
            </a:pPr>
            <a:r>
              <a:rPr lang="sk"/>
              <a:t>Although some of the state was kept in DB for our last example most of the examples were stateless.</a:t>
            </a:r>
            <a:endParaRPr/>
          </a:p>
          <a:p>
            <a:pPr marL="914400" lvl="1" indent="-317500" algn="l" rtl="0">
              <a:spcBef>
                <a:spcPts val="0"/>
              </a:spcBef>
              <a:spcAft>
                <a:spcPts val="0"/>
              </a:spcAft>
              <a:buSzPts val="1400"/>
              <a:buChar char="○"/>
            </a:pPr>
            <a:r>
              <a:rPr lang="sk"/>
              <a:t>Pods were copies and did not have to know about each other.</a:t>
            </a:r>
            <a:endParaRPr/>
          </a:p>
          <a:p>
            <a:pPr marL="914400" lvl="1" indent="-317500" algn="l" rtl="0">
              <a:spcBef>
                <a:spcPts val="0"/>
              </a:spcBef>
              <a:spcAft>
                <a:spcPts val="0"/>
              </a:spcAft>
              <a:buSzPts val="1400"/>
              <a:buChar char="○"/>
            </a:pPr>
            <a:r>
              <a:rPr lang="sk"/>
              <a:t>Order of Pods startup did not matter.</a:t>
            </a:r>
            <a:endParaRPr/>
          </a:p>
          <a:p>
            <a:pPr marL="457200" lvl="0" indent="-342900" algn="l" rtl="0">
              <a:spcBef>
                <a:spcPts val="0"/>
              </a:spcBef>
              <a:spcAft>
                <a:spcPts val="0"/>
              </a:spcAft>
              <a:buSzPts val="1800"/>
              <a:buChar char="●"/>
            </a:pPr>
            <a:r>
              <a:rPr lang="sk"/>
              <a:t>That's why we have StatefulSets.</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StatefulSet</a:t>
            </a:r>
            <a:endParaRPr/>
          </a:p>
        </p:txBody>
      </p:sp>
      <p:sp>
        <p:nvSpPr>
          <p:cNvPr id="1819" name="Google Shape;1819;p2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just" rtl="0">
              <a:spcBef>
                <a:spcPts val="0"/>
              </a:spcBef>
              <a:spcAft>
                <a:spcPts val="0"/>
              </a:spcAft>
              <a:buSzPct val="100000"/>
              <a:buChar char="●"/>
            </a:pPr>
            <a:r>
              <a:rPr lang="sk"/>
              <a:t>On first glance they look identical to replicasets but; </a:t>
            </a:r>
            <a:endParaRPr/>
          </a:p>
          <a:p>
            <a:pPr marL="457200" lvl="0" indent="-334327" algn="just" rtl="0">
              <a:spcBef>
                <a:spcPts val="0"/>
              </a:spcBef>
              <a:spcAft>
                <a:spcPts val="0"/>
              </a:spcAft>
              <a:buSzPct val="100000"/>
              <a:buChar char="●"/>
            </a:pPr>
            <a:r>
              <a:rPr lang="sk"/>
              <a:t>Each pod in Statefulset is unique (e.g. they got unique host names indexed from 1).</a:t>
            </a:r>
            <a:endParaRPr/>
          </a:p>
          <a:p>
            <a:pPr marL="914400" lvl="1" indent="-310832" algn="just" rtl="0">
              <a:spcBef>
                <a:spcPts val="0"/>
              </a:spcBef>
              <a:spcAft>
                <a:spcPts val="0"/>
              </a:spcAft>
              <a:buSzPct val="100000"/>
              <a:buChar char="○"/>
            </a:pPr>
            <a:r>
              <a:rPr lang="sk"/>
              <a:t>This identifier is kept during scheduling.</a:t>
            </a:r>
            <a:endParaRPr/>
          </a:p>
          <a:p>
            <a:pPr marL="457200" lvl="0" indent="-334327" algn="just" rtl="0">
              <a:spcBef>
                <a:spcPts val="0"/>
              </a:spcBef>
              <a:spcAft>
                <a:spcPts val="0"/>
              </a:spcAft>
              <a:buSzPct val="100000"/>
              <a:buChar char="●"/>
            </a:pPr>
            <a:r>
              <a:rPr lang="sk"/>
              <a:t>Replicas are created in given order (by the index) and if previous replica fails all the following will wait for restart.</a:t>
            </a:r>
            <a:endParaRPr/>
          </a:p>
          <a:p>
            <a:pPr marL="457200" lvl="0" indent="-334327" algn="just" rtl="0">
              <a:spcBef>
                <a:spcPts val="0"/>
              </a:spcBef>
              <a:spcAft>
                <a:spcPts val="0"/>
              </a:spcAft>
              <a:buSzPct val="100000"/>
              <a:buChar char="●"/>
            </a:pPr>
            <a:r>
              <a:rPr lang="sk"/>
              <a:t>On scale down the reverse index order is taken.</a:t>
            </a:r>
            <a:endParaRPr/>
          </a:p>
          <a:p>
            <a:pPr marL="457200" lvl="0" indent="-334327" algn="just" rtl="0">
              <a:spcBef>
                <a:spcPts val="0"/>
              </a:spcBef>
              <a:spcAft>
                <a:spcPts val="0"/>
              </a:spcAft>
              <a:buSzPct val="100000"/>
              <a:buChar char="●"/>
            </a:pPr>
            <a:r>
              <a:rPr lang="sk"/>
              <a:t>With stateful sets we can create dedicated volumes for each pod in the set.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2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Gochas</a:t>
            </a:r>
            <a:endParaRPr/>
          </a:p>
        </p:txBody>
      </p:sp>
      <p:sp>
        <p:nvSpPr>
          <p:cNvPr id="1825" name="Google Shape;1825;p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PVs needs to be precreated or auto provisioned by the storage provider </a:t>
            </a:r>
            <a:endParaRPr/>
          </a:p>
          <a:p>
            <a:pPr marL="457200" lvl="0" indent="-342900" algn="l" rtl="0">
              <a:spcBef>
                <a:spcPts val="0"/>
              </a:spcBef>
              <a:spcAft>
                <a:spcPts val="0"/>
              </a:spcAft>
              <a:buSzPts val="1800"/>
              <a:buChar char="●"/>
            </a:pPr>
            <a:r>
              <a:rPr lang="sk"/>
              <a:t>PVs are not deleted on pod’s deletion</a:t>
            </a:r>
            <a:endParaRPr/>
          </a:p>
          <a:p>
            <a:pPr marL="457200" lvl="0" indent="-342900" algn="l" rtl="0">
              <a:spcBef>
                <a:spcPts val="0"/>
              </a:spcBef>
              <a:spcAft>
                <a:spcPts val="0"/>
              </a:spcAft>
              <a:buSzPts val="1800"/>
              <a:buChar char="●"/>
            </a:pPr>
            <a:r>
              <a:rPr lang="sk"/>
              <a:t>To expose this Statefullset a Headless service needs to be manually created </a:t>
            </a:r>
            <a:endParaRPr/>
          </a:p>
          <a:p>
            <a:pPr marL="457200" lvl="0" indent="-342900" algn="l" rtl="0">
              <a:spcBef>
                <a:spcPts val="0"/>
              </a:spcBef>
              <a:spcAft>
                <a:spcPts val="0"/>
              </a:spcAft>
              <a:buSzPts val="1800"/>
              <a:buChar char="●"/>
            </a:pPr>
            <a:r>
              <a:rPr lang="sk"/>
              <a:t>Deletion does not guarantees the ordered removal of pods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2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Headless service</a:t>
            </a:r>
            <a:endParaRPr/>
          </a:p>
        </p:txBody>
      </p:sp>
      <p:sp>
        <p:nvSpPr>
          <p:cNvPr id="1831" name="Google Shape;1831;p268"/>
          <p:cNvSpPr txBox="1">
            <a:spLocks noGrp="1"/>
          </p:cNvSpPr>
          <p:nvPr>
            <p:ph type="body" idx="1"/>
          </p:nvPr>
        </p:nvSpPr>
        <p:spPr>
          <a:xfrm>
            <a:off x="311700" y="1152475"/>
            <a:ext cx="6742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In Statefull sets we don’t want to load balance traffic between pods, we want to sent traffic directly to specific pods (distinguished by the hostname of pod).</a:t>
            </a:r>
            <a:endParaRPr/>
          </a:p>
          <a:p>
            <a:pPr marL="457200" lvl="0" indent="-342900" algn="l" rtl="0">
              <a:spcBef>
                <a:spcPts val="0"/>
              </a:spcBef>
              <a:spcAft>
                <a:spcPts val="0"/>
              </a:spcAft>
              <a:buSzPts val="1800"/>
              <a:buChar char="●"/>
            </a:pPr>
            <a:r>
              <a:rPr lang="sk"/>
              <a:t>We create Headless services for this use case</a:t>
            </a:r>
            <a:endParaRPr/>
          </a:p>
          <a:p>
            <a:pPr marL="914400" lvl="1" indent="-317500" algn="l" rtl="0">
              <a:spcBef>
                <a:spcPts val="0"/>
              </a:spcBef>
              <a:spcAft>
                <a:spcPts val="0"/>
              </a:spcAft>
              <a:buSzPts val="1400"/>
              <a:buChar char="○"/>
            </a:pPr>
            <a:r>
              <a:rPr lang="sk"/>
              <a:t>Set the ClusterIp section to None. </a:t>
            </a:r>
            <a:endParaRPr/>
          </a:p>
          <a:p>
            <a:pPr marL="914400" lvl="1" indent="-317500" algn="l" rtl="0">
              <a:spcBef>
                <a:spcPts val="0"/>
              </a:spcBef>
              <a:spcAft>
                <a:spcPts val="0"/>
              </a:spcAft>
              <a:buSzPts val="1400"/>
              <a:buChar char="○"/>
            </a:pPr>
            <a:r>
              <a:rPr lang="sk"/>
              <a:t>You can refer to pod with </a:t>
            </a:r>
            <a:r>
              <a:rPr lang="sk" b="1"/>
              <a:t>hostname.service.</a:t>
            </a:r>
            <a:endParaRPr b="1"/>
          </a:p>
        </p:txBody>
      </p:sp>
      <p:pic>
        <p:nvPicPr>
          <p:cNvPr id="1832" name="Google Shape;1832;p268"/>
          <p:cNvPicPr preferRelativeResize="0"/>
          <p:nvPr/>
        </p:nvPicPr>
        <p:blipFill>
          <a:blip r:embed="rId3">
            <a:alphaModFix/>
          </a:blip>
          <a:stretch>
            <a:fillRect/>
          </a:stretch>
        </p:blipFill>
        <p:spPr>
          <a:xfrm>
            <a:off x="6734475" y="1119188"/>
            <a:ext cx="1981200" cy="290512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2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838" name="Google Shape;1838;p2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035_statefullsets</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2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Authentication</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2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Core concept</a:t>
            </a:r>
            <a:endParaRPr/>
          </a:p>
        </p:txBody>
      </p:sp>
      <p:sp>
        <p:nvSpPr>
          <p:cNvPr id="1849" name="Google Shape;1849;p2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sk"/>
              <a:t>Each request to kube-api is connect with identity (there are even anonymous requests).</a:t>
            </a:r>
            <a:endParaRPr/>
          </a:p>
          <a:p>
            <a:pPr marL="457200" lvl="0" indent="-334327" algn="l" rtl="0">
              <a:spcBef>
                <a:spcPts val="0"/>
              </a:spcBef>
              <a:spcAft>
                <a:spcPts val="0"/>
              </a:spcAft>
              <a:buSzPct val="100000"/>
              <a:buChar char="●"/>
            </a:pPr>
            <a:r>
              <a:rPr lang="sk"/>
              <a:t>Authentication is response to question </a:t>
            </a:r>
            <a:r>
              <a:rPr lang="sk" b="1"/>
              <a:t>Who am I?</a:t>
            </a:r>
            <a:endParaRPr b="1"/>
          </a:p>
          <a:p>
            <a:pPr marL="457200" lvl="0" indent="-334327" algn="l" rtl="0">
              <a:spcBef>
                <a:spcPts val="0"/>
              </a:spcBef>
              <a:spcAft>
                <a:spcPts val="0"/>
              </a:spcAft>
              <a:buSzPct val="100000"/>
              <a:buChar char="●"/>
            </a:pPr>
            <a:r>
              <a:rPr lang="sk"/>
              <a:t>Kubernetes provides two kinds of objects for authentication.</a:t>
            </a:r>
            <a:endParaRPr/>
          </a:p>
          <a:p>
            <a:pPr marL="914400" lvl="1" indent="-310832" algn="l" rtl="0">
              <a:spcBef>
                <a:spcPts val="0"/>
              </a:spcBef>
              <a:spcAft>
                <a:spcPts val="0"/>
              </a:spcAft>
              <a:buSzPct val="100000"/>
              <a:buChar char="○"/>
            </a:pPr>
            <a:r>
              <a:rPr lang="sk"/>
              <a:t>Service accounts (handled by Kubernetes itself).</a:t>
            </a:r>
            <a:endParaRPr/>
          </a:p>
          <a:p>
            <a:pPr marL="914400" lvl="1" indent="-310832" algn="l" rtl="0">
              <a:spcBef>
                <a:spcPts val="0"/>
              </a:spcBef>
              <a:spcAft>
                <a:spcPts val="0"/>
              </a:spcAft>
              <a:buSzPct val="100000"/>
              <a:buChar char="○"/>
            </a:pPr>
            <a:r>
              <a:rPr lang="sk"/>
              <a:t>User accounts (this needs to be managed by something else than Kubernetes).</a:t>
            </a:r>
            <a:endParaRPr/>
          </a:p>
          <a:p>
            <a:pPr marL="457200" lvl="0" indent="-334327" algn="l" rtl="0">
              <a:spcBef>
                <a:spcPts val="0"/>
              </a:spcBef>
              <a:spcAft>
                <a:spcPts val="0"/>
              </a:spcAft>
              <a:buSzPct val="100000"/>
              <a:buChar char="●"/>
            </a:pPr>
            <a:r>
              <a:rPr lang="sk"/>
              <a:t>There are multiple authentication methods available: </a:t>
            </a:r>
            <a:endParaRPr/>
          </a:p>
          <a:p>
            <a:pPr marL="914400" lvl="1" indent="-310832" algn="l" rtl="0">
              <a:spcBef>
                <a:spcPts val="0"/>
              </a:spcBef>
              <a:spcAft>
                <a:spcPts val="0"/>
              </a:spcAft>
              <a:buSzPct val="100000"/>
              <a:buChar char="○"/>
            </a:pPr>
            <a:r>
              <a:rPr lang="sk"/>
              <a:t>Bearer token (mostly for service accounts)</a:t>
            </a:r>
            <a:endParaRPr/>
          </a:p>
          <a:p>
            <a:pPr marL="914400" lvl="1" indent="-310832" algn="l" rtl="0">
              <a:spcBef>
                <a:spcPts val="0"/>
              </a:spcBef>
              <a:spcAft>
                <a:spcPts val="0"/>
              </a:spcAft>
              <a:buSzPct val="100000"/>
              <a:buChar char="○"/>
            </a:pPr>
            <a:r>
              <a:rPr lang="sk"/>
              <a:t>Certificates </a:t>
            </a:r>
            <a:endParaRPr/>
          </a:p>
          <a:p>
            <a:pPr marL="914400" lvl="1" indent="-310832" algn="l" rtl="0">
              <a:spcBef>
                <a:spcPts val="0"/>
              </a:spcBef>
              <a:spcAft>
                <a:spcPts val="0"/>
              </a:spcAft>
              <a:buSzPct val="100000"/>
              <a:buChar char="○"/>
            </a:pPr>
            <a:r>
              <a:rPr lang="sk"/>
              <a:t>Proxy authentication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8"/>
          <p:cNvPicPr preferRelativeResize="0"/>
          <p:nvPr/>
        </p:nvPicPr>
        <p:blipFill>
          <a:blip r:embed="rId3">
            <a:alphaModFix/>
          </a:blip>
          <a:stretch>
            <a:fillRect/>
          </a:stretch>
        </p:blipFill>
        <p:spPr>
          <a:xfrm>
            <a:off x="2502763" y="3246625"/>
            <a:ext cx="860675" cy="1042275"/>
          </a:xfrm>
          <a:prstGeom prst="rect">
            <a:avLst/>
          </a:prstGeom>
          <a:noFill/>
          <a:ln>
            <a:noFill/>
          </a:ln>
        </p:spPr>
      </p:pic>
      <p:pic>
        <p:nvPicPr>
          <p:cNvPr id="233" name="Google Shape;233;p38"/>
          <p:cNvPicPr preferRelativeResize="0"/>
          <p:nvPr/>
        </p:nvPicPr>
        <p:blipFill>
          <a:blip r:embed="rId3">
            <a:alphaModFix/>
          </a:blip>
          <a:stretch>
            <a:fillRect/>
          </a:stretch>
        </p:blipFill>
        <p:spPr>
          <a:xfrm>
            <a:off x="4141663" y="3289575"/>
            <a:ext cx="860675" cy="1042275"/>
          </a:xfrm>
          <a:prstGeom prst="rect">
            <a:avLst/>
          </a:prstGeom>
          <a:noFill/>
          <a:ln>
            <a:noFill/>
          </a:ln>
        </p:spPr>
      </p:pic>
      <p:pic>
        <p:nvPicPr>
          <p:cNvPr id="234" name="Google Shape;234;p38"/>
          <p:cNvPicPr preferRelativeResize="0"/>
          <p:nvPr/>
        </p:nvPicPr>
        <p:blipFill>
          <a:blip r:embed="rId3">
            <a:alphaModFix/>
          </a:blip>
          <a:stretch>
            <a:fillRect/>
          </a:stretch>
        </p:blipFill>
        <p:spPr>
          <a:xfrm>
            <a:off x="5780563" y="3289575"/>
            <a:ext cx="860675" cy="1042275"/>
          </a:xfrm>
          <a:prstGeom prst="rect">
            <a:avLst/>
          </a:prstGeom>
          <a:noFill/>
          <a:ln>
            <a:noFill/>
          </a:ln>
        </p:spPr>
      </p:pic>
      <p:pic>
        <p:nvPicPr>
          <p:cNvPr id="235" name="Google Shape;235;p38"/>
          <p:cNvPicPr preferRelativeResize="0"/>
          <p:nvPr/>
        </p:nvPicPr>
        <p:blipFill>
          <a:blip r:embed="rId4">
            <a:alphaModFix/>
          </a:blip>
          <a:stretch>
            <a:fillRect/>
          </a:stretch>
        </p:blipFill>
        <p:spPr>
          <a:xfrm>
            <a:off x="1017043" y="194441"/>
            <a:ext cx="1237399" cy="1355909"/>
          </a:xfrm>
          <a:prstGeom prst="rect">
            <a:avLst/>
          </a:prstGeom>
          <a:noFill/>
          <a:ln>
            <a:noFill/>
          </a:ln>
        </p:spPr>
      </p:pic>
      <p:pic>
        <p:nvPicPr>
          <p:cNvPr id="236" name="Google Shape;236;p38"/>
          <p:cNvPicPr preferRelativeResize="0"/>
          <p:nvPr/>
        </p:nvPicPr>
        <p:blipFill>
          <a:blip r:embed="rId5">
            <a:alphaModFix/>
          </a:blip>
          <a:stretch>
            <a:fillRect/>
          </a:stretch>
        </p:blipFill>
        <p:spPr>
          <a:xfrm>
            <a:off x="7206684" y="124401"/>
            <a:ext cx="1538767" cy="1586824"/>
          </a:xfrm>
          <a:prstGeom prst="rect">
            <a:avLst/>
          </a:prstGeom>
          <a:noFill/>
          <a:ln>
            <a:noFill/>
          </a:ln>
        </p:spPr>
      </p:pic>
      <p:pic>
        <p:nvPicPr>
          <p:cNvPr id="237" name="Google Shape;237;p38"/>
          <p:cNvPicPr preferRelativeResize="0"/>
          <p:nvPr/>
        </p:nvPicPr>
        <p:blipFill>
          <a:blip r:embed="rId6">
            <a:alphaModFix/>
          </a:blip>
          <a:stretch>
            <a:fillRect/>
          </a:stretch>
        </p:blipFill>
        <p:spPr>
          <a:xfrm>
            <a:off x="2502775" y="124401"/>
            <a:ext cx="2244552" cy="1495999"/>
          </a:xfrm>
          <a:prstGeom prst="rect">
            <a:avLst/>
          </a:prstGeom>
          <a:noFill/>
          <a:ln>
            <a:noFill/>
          </a:ln>
        </p:spPr>
      </p:pic>
      <p:pic>
        <p:nvPicPr>
          <p:cNvPr id="238" name="Google Shape;238;p38"/>
          <p:cNvPicPr preferRelativeResize="0"/>
          <p:nvPr/>
        </p:nvPicPr>
        <p:blipFill>
          <a:blip r:embed="rId7">
            <a:alphaModFix/>
          </a:blip>
          <a:stretch>
            <a:fillRect/>
          </a:stretch>
        </p:blipFill>
        <p:spPr>
          <a:xfrm>
            <a:off x="5423471" y="337976"/>
            <a:ext cx="860673" cy="9109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2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Service accounts</a:t>
            </a:r>
            <a:endParaRPr/>
          </a:p>
        </p:txBody>
      </p:sp>
      <p:sp>
        <p:nvSpPr>
          <p:cNvPr id="1855" name="Google Shape;1855;p2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Are bound to a namespace.</a:t>
            </a:r>
            <a:endParaRPr/>
          </a:p>
          <a:p>
            <a:pPr marL="457200" lvl="0" indent="-342900" algn="l" rtl="0">
              <a:spcBef>
                <a:spcPts val="0"/>
              </a:spcBef>
              <a:spcAft>
                <a:spcPts val="0"/>
              </a:spcAft>
              <a:buSzPts val="1800"/>
              <a:buChar char="●"/>
            </a:pPr>
            <a:r>
              <a:rPr lang="sk"/>
              <a:t>Are created automatically or manually.</a:t>
            </a:r>
            <a:endParaRPr/>
          </a:p>
          <a:p>
            <a:pPr marL="457200" lvl="0" indent="-342900" algn="l" rtl="0">
              <a:spcBef>
                <a:spcPts val="0"/>
              </a:spcBef>
              <a:spcAft>
                <a:spcPts val="0"/>
              </a:spcAft>
              <a:buSzPts val="1800"/>
              <a:buChar char="●"/>
            </a:pPr>
            <a:r>
              <a:rPr lang="sk"/>
              <a:t>Each pod in the cluster has mounted service account which allows him to talk to kubernetes api (this kind of credentials are stored in namespace as configmap).</a:t>
            </a:r>
            <a:endParaRPr/>
          </a:p>
          <a:p>
            <a:pPr marL="914400" lvl="1" indent="-317500" algn="l" rtl="0">
              <a:spcBef>
                <a:spcPts val="0"/>
              </a:spcBef>
              <a:spcAft>
                <a:spcPts val="0"/>
              </a:spcAft>
              <a:buSzPts val="1400"/>
              <a:buChar char="○"/>
            </a:pPr>
            <a:r>
              <a:rPr lang="sk"/>
              <a:t>You can specify custom serviceaccount for pod with .spec.serviceAccountName.</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Using service account outside cluster</a:t>
            </a:r>
            <a:endParaRPr/>
          </a:p>
        </p:txBody>
      </p:sp>
      <p:sp>
        <p:nvSpPr>
          <p:cNvPr id="1861" name="Google Shape;1861;p2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Service account bearer tokens are perfectly valid to use outside the cluster and can be used to create identities for long standing jobs that wish to talk to the Kubernetes API.</a:t>
            </a:r>
            <a:endParaRPr/>
          </a:p>
          <a:p>
            <a:pPr marL="457200" lvl="0" indent="-342900" algn="just" rtl="0">
              <a:spcBef>
                <a:spcPts val="0"/>
              </a:spcBef>
              <a:spcAft>
                <a:spcPts val="0"/>
              </a:spcAft>
              <a:buSzPts val="1800"/>
              <a:buChar char="●"/>
            </a:pPr>
            <a:r>
              <a:rPr lang="sk"/>
              <a:t>You can create them with </a:t>
            </a:r>
            <a:r>
              <a:rPr lang="sk" b="1"/>
              <a:t>kubectl create sa &lt;name&gt;.</a:t>
            </a:r>
            <a:endParaRPr b="1"/>
          </a:p>
          <a:p>
            <a:pPr marL="457200" lvl="0" indent="-342900" algn="just" rtl="0">
              <a:spcBef>
                <a:spcPts val="0"/>
              </a:spcBef>
              <a:spcAft>
                <a:spcPts val="0"/>
              </a:spcAft>
              <a:buSzPts val="1800"/>
              <a:buChar char="●"/>
            </a:pPr>
            <a:r>
              <a:rPr lang="sk"/>
              <a:t>And then you can create token for it </a:t>
            </a:r>
            <a:r>
              <a:rPr lang="sk" b="1"/>
              <a:t>kubectl create token &lt;sa-name&gt;.</a:t>
            </a:r>
            <a:endParaRPr b="1"/>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2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The identity</a:t>
            </a:r>
            <a:endParaRPr/>
          </a:p>
        </p:txBody>
      </p:sp>
      <p:sp>
        <p:nvSpPr>
          <p:cNvPr id="1867" name="Google Shape;1867;p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Kubernetes tries to extract this from identity.</a:t>
            </a:r>
            <a:endParaRPr/>
          </a:p>
          <a:p>
            <a:pPr marL="914400" lvl="1" indent="-317500" algn="l" rtl="0">
              <a:spcBef>
                <a:spcPts val="0"/>
              </a:spcBef>
              <a:spcAft>
                <a:spcPts val="0"/>
              </a:spcAft>
              <a:buSzPts val="1400"/>
              <a:buChar char="○"/>
            </a:pPr>
            <a:r>
              <a:rPr lang="sk"/>
              <a:t>username</a:t>
            </a:r>
            <a:endParaRPr/>
          </a:p>
          <a:p>
            <a:pPr marL="914400" lvl="1" indent="-317500" algn="l" rtl="0">
              <a:spcBef>
                <a:spcPts val="0"/>
              </a:spcBef>
              <a:spcAft>
                <a:spcPts val="0"/>
              </a:spcAft>
              <a:buSzPts val="1400"/>
              <a:buChar char="○"/>
            </a:pPr>
            <a:r>
              <a:rPr lang="sk"/>
              <a:t>UID - unique ide</a:t>
            </a:r>
            <a:endParaRPr/>
          </a:p>
          <a:p>
            <a:pPr marL="914400" lvl="1" indent="-317500" algn="l" rtl="0">
              <a:spcBef>
                <a:spcPts val="0"/>
              </a:spcBef>
              <a:spcAft>
                <a:spcPts val="0"/>
              </a:spcAft>
              <a:buSzPts val="1400"/>
              <a:buChar char="○"/>
            </a:pPr>
            <a:r>
              <a:rPr lang="sk"/>
              <a:t>groups - user can belong to one or more groups</a:t>
            </a:r>
            <a:endParaRPr/>
          </a:p>
          <a:p>
            <a:pPr marL="457200" lvl="0" indent="-342900" algn="l" rtl="0">
              <a:spcBef>
                <a:spcPts val="0"/>
              </a:spcBef>
              <a:spcAft>
                <a:spcPts val="0"/>
              </a:spcAft>
              <a:buSzPts val="1800"/>
              <a:buChar char="●"/>
            </a:pPr>
            <a:r>
              <a:rPr lang="sk"/>
              <a:t>If we use certificate based authentication these data is included in certificate.</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2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User accounts</a:t>
            </a:r>
            <a:endParaRPr/>
          </a:p>
        </p:txBody>
      </p:sp>
      <p:sp>
        <p:nvSpPr>
          <p:cNvPr id="1873" name="Google Shape;1873;p2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In order to “create a new user” in the cluster we need to create private-key (for the new user) and certificate sign request which needs to be approved by the cluster (signed).</a:t>
            </a:r>
            <a:endParaRPr/>
          </a:p>
          <a:p>
            <a:pPr marL="457200" lvl="0" indent="-342900" algn="l" rtl="0">
              <a:spcBef>
                <a:spcPts val="0"/>
              </a:spcBef>
              <a:spcAft>
                <a:spcPts val="0"/>
              </a:spcAft>
              <a:buSzPts val="1800"/>
              <a:buChar char="●"/>
            </a:pPr>
            <a:r>
              <a:rPr lang="sk"/>
              <a:t>Its outside of scope for common developers.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2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879" name="Google Shape;1879;p2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036_authentication</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2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Authorization</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2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890" name="Google Shape;1890;p2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With authorisation we answer the question </a:t>
            </a:r>
            <a:r>
              <a:rPr lang="sk" b="1"/>
              <a:t>Can I do this? </a:t>
            </a:r>
            <a:endParaRPr/>
          </a:p>
          <a:p>
            <a:pPr marL="914400" lvl="1" indent="-317500" algn="l" rtl="0">
              <a:spcBef>
                <a:spcPts val="0"/>
              </a:spcBef>
              <a:spcAft>
                <a:spcPts val="0"/>
              </a:spcAft>
              <a:buSzPts val="1400"/>
              <a:buChar char="○"/>
            </a:pPr>
            <a:r>
              <a:rPr lang="sk"/>
              <a:t>Can I list pods in this namespace as user X?</a:t>
            </a:r>
            <a:endParaRPr/>
          </a:p>
          <a:p>
            <a:pPr marL="914400" lvl="1" indent="-317500" algn="l" rtl="0">
              <a:spcBef>
                <a:spcPts val="0"/>
              </a:spcBef>
              <a:spcAft>
                <a:spcPts val="0"/>
              </a:spcAft>
              <a:buSzPts val="1400"/>
              <a:buChar char="○"/>
            </a:pPr>
            <a:r>
              <a:rPr lang="sk"/>
              <a:t>Can I create a pod in this namespace as user Y?</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2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RBAC - Role based access control</a:t>
            </a:r>
            <a:endParaRPr/>
          </a:p>
        </p:txBody>
      </p:sp>
      <p:sp>
        <p:nvSpPr>
          <p:cNvPr id="1896" name="Google Shape;1896;p2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Its Authorization mechanism in Kubernetes.</a:t>
            </a:r>
            <a:endParaRPr/>
          </a:p>
          <a:p>
            <a:pPr marL="457200" lvl="0" indent="-342900" algn="just" rtl="0">
              <a:spcBef>
                <a:spcPts val="0"/>
              </a:spcBef>
              <a:spcAft>
                <a:spcPts val="0"/>
              </a:spcAft>
              <a:buSzPts val="1800"/>
              <a:buChar char="●"/>
            </a:pPr>
            <a:r>
              <a:rPr lang="sk"/>
              <a:t>It’s not enabled by default (although it is in EKS) by design.</a:t>
            </a:r>
            <a:endParaRPr/>
          </a:p>
          <a:p>
            <a:pPr marL="457200" lvl="0" indent="-342900" algn="just" rtl="0">
              <a:spcBef>
                <a:spcPts val="0"/>
              </a:spcBef>
              <a:spcAft>
                <a:spcPts val="0"/>
              </a:spcAft>
              <a:buSzPts val="1800"/>
              <a:buChar char="●"/>
            </a:pPr>
            <a:r>
              <a:rPr lang="sk"/>
              <a:t>It's based on set of Roles and RoleBindings.</a:t>
            </a:r>
            <a:endParaRPr/>
          </a:p>
          <a:p>
            <a:pPr marL="914400" lvl="1" indent="-317500" algn="just" rtl="0">
              <a:spcBef>
                <a:spcPts val="0"/>
              </a:spcBef>
              <a:spcAft>
                <a:spcPts val="0"/>
              </a:spcAft>
              <a:buSzPts val="1400"/>
              <a:buChar char="○"/>
            </a:pPr>
            <a:r>
              <a:rPr lang="sk"/>
              <a:t>Role is a set of permissions for K8s resources within particular namespace.</a:t>
            </a:r>
            <a:endParaRPr/>
          </a:p>
          <a:p>
            <a:pPr marL="914400" lvl="1" indent="-317500" algn="just" rtl="0">
              <a:spcBef>
                <a:spcPts val="0"/>
              </a:spcBef>
              <a:spcAft>
                <a:spcPts val="0"/>
              </a:spcAft>
              <a:buSzPts val="1400"/>
              <a:buChar char="○"/>
            </a:pPr>
            <a:r>
              <a:rPr lang="sk"/>
              <a:t>RoleBinsing is mapping of role to particular user/group of users.</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2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Role example</a:t>
            </a:r>
            <a:endParaRPr/>
          </a:p>
        </p:txBody>
      </p:sp>
      <p:pic>
        <p:nvPicPr>
          <p:cNvPr id="1902" name="Google Shape;1902;p280"/>
          <p:cNvPicPr preferRelativeResize="0"/>
          <p:nvPr/>
        </p:nvPicPr>
        <p:blipFill>
          <a:blip r:embed="rId3">
            <a:alphaModFix/>
          </a:blip>
          <a:stretch>
            <a:fillRect/>
          </a:stretch>
        </p:blipFill>
        <p:spPr>
          <a:xfrm>
            <a:off x="2514600" y="1817250"/>
            <a:ext cx="4114800" cy="20574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2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Role binding</a:t>
            </a:r>
            <a:endParaRPr/>
          </a:p>
        </p:txBody>
      </p:sp>
      <p:pic>
        <p:nvPicPr>
          <p:cNvPr id="1908" name="Google Shape;1908;p281"/>
          <p:cNvPicPr preferRelativeResize="0"/>
          <p:nvPr/>
        </p:nvPicPr>
        <p:blipFill>
          <a:blip r:embed="rId3">
            <a:alphaModFix/>
          </a:blip>
          <a:stretch>
            <a:fillRect/>
          </a:stretch>
        </p:blipFill>
        <p:spPr>
          <a:xfrm>
            <a:off x="2600325" y="1133475"/>
            <a:ext cx="3943350" cy="2876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p:nvPr/>
        </p:nvSpPr>
        <p:spPr>
          <a:xfrm>
            <a:off x="1167061" y="820775"/>
            <a:ext cx="7584300" cy="30684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39"/>
          <p:cNvPicPr preferRelativeResize="0"/>
          <p:nvPr/>
        </p:nvPicPr>
        <p:blipFill>
          <a:blip r:embed="rId3">
            <a:alphaModFix/>
          </a:blip>
          <a:stretch>
            <a:fillRect/>
          </a:stretch>
        </p:blipFill>
        <p:spPr>
          <a:xfrm>
            <a:off x="1688715" y="1468078"/>
            <a:ext cx="1406735" cy="1703549"/>
          </a:xfrm>
          <a:prstGeom prst="rect">
            <a:avLst/>
          </a:prstGeom>
          <a:noFill/>
          <a:ln>
            <a:noFill/>
          </a:ln>
        </p:spPr>
      </p:pic>
      <p:pic>
        <p:nvPicPr>
          <p:cNvPr id="245" name="Google Shape;245;p39"/>
          <p:cNvPicPr preferRelativeResize="0"/>
          <p:nvPr/>
        </p:nvPicPr>
        <p:blipFill>
          <a:blip r:embed="rId3">
            <a:alphaModFix/>
          </a:blip>
          <a:stretch>
            <a:fillRect/>
          </a:stretch>
        </p:blipFill>
        <p:spPr>
          <a:xfrm>
            <a:off x="4367418" y="1538278"/>
            <a:ext cx="1406735" cy="1703549"/>
          </a:xfrm>
          <a:prstGeom prst="rect">
            <a:avLst/>
          </a:prstGeom>
          <a:noFill/>
          <a:ln>
            <a:noFill/>
          </a:ln>
        </p:spPr>
      </p:pic>
      <p:pic>
        <p:nvPicPr>
          <p:cNvPr id="246" name="Google Shape;246;p39"/>
          <p:cNvPicPr preferRelativeResize="0"/>
          <p:nvPr/>
        </p:nvPicPr>
        <p:blipFill>
          <a:blip r:embed="rId3">
            <a:alphaModFix/>
          </a:blip>
          <a:stretch>
            <a:fillRect/>
          </a:stretch>
        </p:blipFill>
        <p:spPr>
          <a:xfrm>
            <a:off x="7046122" y="1538278"/>
            <a:ext cx="1406735" cy="1703549"/>
          </a:xfrm>
          <a:prstGeom prst="rect">
            <a:avLst/>
          </a:prstGeom>
          <a:noFill/>
          <a:ln>
            <a:noFill/>
          </a:ln>
        </p:spPr>
      </p:pic>
      <p:pic>
        <p:nvPicPr>
          <p:cNvPr id="247" name="Google Shape;247;p39"/>
          <p:cNvPicPr preferRelativeResize="0"/>
          <p:nvPr/>
        </p:nvPicPr>
        <p:blipFill>
          <a:blip r:embed="rId4">
            <a:alphaModFix/>
          </a:blip>
          <a:stretch>
            <a:fillRect/>
          </a:stretch>
        </p:blipFill>
        <p:spPr>
          <a:xfrm>
            <a:off x="7361943" y="2654859"/>
            <a:ext cx="847382" cy="873839"/>
          </a:xfrm>
          <a:prstGeom prst="rect">
            <a:avLst/>
          </a:prstGeom>
          <a:noFill/>
          <a:ln>
            <a:noFill/>
          </a:ln>
        </p:spPr>
      </p:pic>
      <p:pic>
        <p:nvPicPr>
          <p:cNvPr id="248" name="Google Shape;248;p39"/>
          <p:cNvPicPr preferRelativeResize="0"/>
          <p:nvPr/>
        </p:nvPicPr>
        <p:blipFill rotWithShape="1">
          <a:blip r:embed="rId5">
            <a:alphaModFix/>
          </a:blip>
          <a:srcRect r="53859"/>
          <a:stretch/>
        </p:blipFill>
        <p:spPr>
          <a:xfrm>
            <a:off x="4223001" y="2623675"/>
            <a:ext cx="648120" cy="936209"/>
          </a:xfrm>
          <a:prstGeom prst="rect">
            <a:avLst/>
          </a:prstGeom>
          <a:noFill/>
          <a:ln>
            <a:noFill/>
          </a:ln>
        </p:spPr>
      </p:pic>
      <p:pic>
        <p:nvPicPr>
          <p:cNvPr id="249" name="Google Shape;249;p39"/>
          <p:cNvPicPr preferRelativeResize="0"/>
          <p:nvPr/>
        </p:nvPicPr>
        <p:blipFill>
          <a:blip r:embed="rId6">
            <a:alphaModFix/>
          </a:blip>
          <a:stretch>
            <a:fillRect/>
          </a:stretch>
        </p:blipFill>
        <p:spPr>
          <a:xfrm>
            <a:off x="5357291" y="2755988"/>
            <a:ext cx="476750" cy="504602"/>
          </a:xfrm>
          <a:prstGeom prst="rect">
            <a:avLst/>
          </a:prstGeom>
          <a:noFill/>
          <a:ln>
            <a:noFill/>
          </a:ln>
        </p:spPr>
      </p:pic>
      <p:pic>
        <p:nvPicPr>
          <p:cNvPr id="250" name="Google Shape;250;p39"/>
          <p:cNvPicPr preferRelativeResize="0"/>
          <p:nvPr/>
        </p:nvPicPr>
        <p:blipFill>
          <a:blip r:embed="rId7">
            <a:alphaModFix/>
          </a:blip>
          <a:stretch>
            <a:fillRect/>
          </a:stretch>
        </p:blipFill>
        <p:spPr>
          <a:xfrm>
            <a:off x="620726" y="2807103"/>
            <a:ext cx="1561155" cy="1515621"/>
          </a:xfrm>
          <a:prstGeom prst="rect">
            <a:avLst/>
          </a:prstGeom>
          <a:noFill/>
          <a:ln>
            <a:noFill/>
          </a:ln>
        </p:spPr>
      </p:pic>
      <p:pic>
        <p:nvPicPr>
          <p:cNvPr id="251" name="Google Shape;251;p39"/>
          <p:cNvPicPr preferRelativeResize="0"/>
          <p:nvPr/>
        </p:nvPicPr>
        <p:blipFill>
          <a:blip r:embed="rId8">
            <a:alphaModFix/>
          </a:blip>
          <a:stretch>
            <a:fillRect/>
          </a:stretch>
        </p:blipFill>
        <p:spPr>
          <a:xfrm>
            <a:off x="4579064" y="3182493"/>
            <a:ext cx="538619" cy="302967"/>
          </a:xfrm>
          <a:prstGeom prst="rect">
            <a:avLst/>
          </a:prstGeom>
          <a:noFill/>
          <a:ln>
            <a:noFill/>
          </a:ln>
        </p:spPr>
      </p:pic>
      <p:pic>
        <p:nvPicPr>
          <p:cNvPr id="252" name="Google Shape;252;p39"/>
          <p:cNvPicPr preferRelativeResize="0"/>
          <p:nvPr/>
        </p:nvPicPr>
        <p:blipFill>
          <a:blip r:embed="rId8">
            <a:alphaModFix/>
          </a:blip>
          <a:stretch>
            <a:fillRect/>
          </a:stretch>
        </p:blipFill>
        <p:spPr>
          <a:xfrm>
            <a:off x="5641700" y="3159391"/>
            <a:ext cx="476754" cy="268171"/>
          </a:xfrm>
          <a:prstGeom prst="rect">
            <a:avLst/>
          </a:prstGeom>
          <a:noFill/>
          <a:ln>
            <a:noFill/>
          </a:ln>
        </p:spPr>
      </p:pic>
      <p:pic>
        <p:nvPicPr>
          <p:cNvPr id="253" name="Google Shape;253;p39"/>
          <p:cNvPicPr preferRelativeResize="0"/>
          <p:nvPr/>
        </p:nvPicPr>
        <p:blipFill>
          <a:blip r:embed="rId8">
            <a:alphaModFix/>
          </a:blip>
          <a:stretch>
            <a:fillRect/>
          </a:stretch>
        </p:blipFill>
        <p:spPr>
          <a:xfrm>
            <a:off x="7891982" y="3212084"/>
            <a:ext cx="473964" cy="266599"/>
          </a:xfrm>
          <a:prstGeom prst="rect">
            <a:avLst/>
          </a:prstGeom>
          <a:noFill/>
          <a:ln>
            <a:noFill/>
          </a:ln>
        </p:spPr>
      </p:pic>
      <p:pic>
        <p:nvPicPr>
          <p:cNvPr id="254" name="Google Shape;254;p39"/>
          <p:cNvPicPr preferRelativeResize="0"/>
          <p:nvPr/>
        </p:nvPicPr>
        <p:blipFill>
          <a:blip r:embed="rId9">
            <a:alphaModFix/>
          </a:blip>
          <a:stretch>
            <a:fillRect/>
          </a:stretch>
        </p:blipFill>
        <p:spPr>
          <a:xfrm>
            <a:off x="2337981" y="2807112"/>
            <a:ext cx="686979" cy="752773"/>
          </a:xfrm>
          <a:prstGeom prst="rect">
            <a:avLst/>
          </a:prstGeom>
          <a:noFill/>
          <a:ln>
            <a:noFill/>
          </a:ln>
        </p:spPr>
      </p:pic>
      <p:pic>
        <p:nvPicPr>
          <p:cNvPr id="255" name="Google Shape;255;p39"/>
          <p:cNvPicPr preferRelativeResize="0"/>
          <p:nvPr/>
        </p:nvPicPr>
        <p:blipFill>
          <a:blip r:embed="rId8">
            <a:alphaModFix/>
          </a:blip>
          <a:stretch>
            <a:fillRect/>
          </a:stretch>
        </p:blipFill>
        <p:spPr>
          <a:xfrm>
            <a:off x="2685001" y="3263977"/>
            <a:ext cx="477829" cy="268776"/>
          </a:xfrm>
          <a:prstGeom prst="rect">
            <a:avLst/>
          </a:prstGeom>
          <a:noFill/>
          <a:ln>
            <a:noFill/>
          </a:ln>
        </p:spPr>
      </p:pic>
      <p:pic>
        <p:nvPicPr>
          <p:cNvPr id="256" name="Google Shape;256;p39"/>
          <p:cNvPicPr preferRelativeResize="0"/>
          <p:nvPr/>
        </p:nvPicPr>
        <p:blipFill>
          <a:blip r:embed="rId9">
            <a:alphaModFix/>
          </a:blip>
          <a:stretch>
            <a:fillRect/>
          </a:stretch>
        </p:blipFill>
        <p:spPr>
          <a:xfrm>
            <a:off x="4088396" y="1703230"/>
            <a:ext cx="686979" cy="752773"/>
          </a:xfrm>
          <a:prstGeom prst="rect">
            <a:avLst/>
          </a:prstGeom>
          <a:noFill/>
          <a:ln>
            <a:noFill/>
          </a:ln>
        </p:spPr>
      </p:pic>
      <p:pic>
        <p:nvPicPr>
          <p:cNvPr id="257" name="Google Shape;257;p39"/>
          <p:cNvPicPr preferRelativeResize="0"/>
          <p:nvPr/>
        </p:nvPicPr>
        <p:blipFill>
          <a:blip r:embed="rId8">
            <a:alphaModFix/>
          </a:blip>
          <a:stretch>
            <a:fillRect/>
          </a:stretch>
        </p:blipFill>
        <p:spPr>
          <a:xfrm>
            <a:off x="4435415" y="2160096"/>
            <a:ext cx="477829" cy="268776"/>
          </a:xfrm>
          <a:prstGeom prst="rect">
            <a:avLst/>
          </a:prstGeom>
          <a:noFill/>
          <a:ln>
            <a:noFill/>
          </a:ln>
        </p:spPr>
      </p:pic>
      <p:pic>
        <p:nvPicPr>
          <p:cNvPr id="258" name="Google Shape;258;p39"/>
          <p:cNvPicPr preferRelativeResize="0"/>
          <p:nvPr/>
        </p:nvPicPr>
        <p:blipFill>
          <a:blip r:embed="rId9">
            <a:alphaModFix/>
          </a:blip>
          <a:stretch>
            <a:fillRect/>
          </a:stretch>
        </p:blipFill>
        <p:spPr>
          <a:xfrm>
            <a:off x="6990728" y="1538299"/>
            <a:ext cx="686979" cy="752773"/>
          </a:xfrm>
          <a:prstGeom prst="rect">
            <a:avLst/>
          </a:prstGeom>
          <a:noFill/>
          <a:ln>
            <a:noFill/>
          </a:ln>
        </p:spPr>
      </p:pic>
      <p:pic>
        <p:nvPicPr>
          <p:cNvPr id="259" name="Google Shape;259;p39"/>
          <p:cNvPicPr preferRelativeResize="0"/>
          <p:nvPr/>
        </p:nvPicPr>
        <p:blipFill>
          <a:blip r:embed="rId8">
            <a:alphaModFix/>
          </a:blip>
          <a:stretch>
            <a:fillRect/>
          </a:stretch>
        </p:blipFill>
        <p:spPr>
          <a:xfrm>
            <a:off x="7337748" y="1995165"/>
            <a:ext cx="477829" cy="268776"/>
          </a:xfrm>
          <a:prstGeom prst="rect">
            <a:avLst/>
          </a:prstGeom>
          <a:noFill/>
          <a:ln>
            <a:noFill/>
          </a:ln>
        </p:spPr>
      </p:pic>
      <p:pic>
        <p:nvPicPr>
          <p:cNvPr id="260" name="Google Shape;260;p39"/>
          <p:cNvPicPr preferRelativeResize="0"/>
          <p:nvPr/>
        </p:nvPicPr>
        <p:blipFill rotWithShape="1">
          <a:blip r:embed="rId5">
            <a:alphaModFix/>
          </a:blip>
          <a:srcRect r="53859"/>
          <a:stretch/>
        </p:blipFill>
        <p:spPr>
          <a:xfrm>
            <a:off x="2476569" y="1276756"/>
            <a:ext cx="648120" cy="936209"/>
          </a:xfrm>
          <a:prstGeom prst="rect">
            <a:avLst/>
          </a:prstGeom>
          <a:noFill/>
          <a:ln>
            <a:noFill/>
          </a:ln>
        </p:spPr>
      </p:pic>
      <p:pic>
        <p:nvPicPr>
          <p:cNvPr id="261" name="Google Shape;261;p39"/>
          <p:cNvPicPr preferRelativeResize="0"/>
          <p:nvPr/>
        </p:nvPicPr>
        <p:blipFill>
          <a:blip r:embed="rId8">
            <a:alphaModFix/>
          </a:blip>
          <a:stretch>
            <a:fillRect/>
          </a:stretch>
        </p:blipFill>
        <p:spPr>
          <a:xfrm>
            <a:off x="2832632" y="1835574"/>
            <a:ext cx="538619" cy="302967"/>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2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ClusterRole ClusterRoleBinding</a:t>
            </a:r>
            <a:endParaRPr/>
          </a:p>
        </p:txBody>
      </p:sp>
      <p:sp>
        <p:nvSpPr>
          <p:cNvPr id="1914" name="Google Shape;1914;p2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Some resources are namespaced:</a:t>
            </a:r>
            <a:endParaRPr/>
          </a:p>
          <a:p>
            <a:pPr marL="914400" lvl="1" indent="-317500" algn="just" rtl="0">
              <a:spcBef>
                <a:spcPts val="0"/>
              </a:spcBef>
              <a:spcAft>
                <a:spcPts val="0"/>
              </a:spcAft>
              <a:buSzPts val="1400"/>
              <a:buChar char="○"/>
            </a:pPr>
            <a:r>
              <a:rPr lang="sk"/>
              <a:t>pods, deployments, configmaps …</a:t>
            </a:r>
            <a:endParaRPr/>
          </a:p>
          <a:p>
            <a:pPr marL="457200" lvl="0" indent="-342900" algn="just" rtl="0">
              <a:spcBef>
                <a:spcPts val="0"/>
              </a:spcBef>
              <a:spcAft>
                <a:spcPts val="0"/>
              </a:spcAft>
              <a:buSzPts val="1800"/>
              <a:buChar char="●"/>
            </a:pPr>
            <a:r>
              <a:rPr lang="sk"/>
              <a:t>But some resources are not namespaced:</a:t>
            </a:r>
            <a:endParaRPr/>
          </a:p>
          <a:p>
            <a:pPr marL="914400" lvl="1" indent="-317500" algn="just" rtl="0">
              <a:spcBef>
                <a:spcPts val="0"/>
              </a:spcBef>
              <a:spcAft>
                <a:spcPts val="0"/>
              </a:spcAft>
              <a:buSzPts val="1400"/>
              <a:buChar char="○"/>
            </a:pPr>
            <a:r>
              <a:rPr lang="sk"/>
              <a:t>namespaces, users, csrs …</a:t>
            </a:r>
            <a:endParaRPr/>
          </a:p>
          <a:p>
            <a:pPr marL="457200" lvl="0" indent="-342900" algn="just" rtl="0">
              <a:spcBef>
                <a:spcPts val="0"/>
              </a:spcBef>
              <a:spcAft>
                <a:spcPts val="0"/>
              </a:spcAft>
              <a:buSzPts val="1800"/>
              <a:buChar char="●"/>
            </a:pPr>
            <a:r>
              <a:rPr lang="sk"/>
              <a:t>Cluster Roles are dedicated for non namespaced resources.</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2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920" name="Google Shape;1920;p2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2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CKAD: Blue Green deployment</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1931" name="Google Shape;1931;p2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Application is running in production with version 1 </a:t>
            </a:r>
            <a:endParaRPr/>
          </a:p>
          <a:p>
            <a:pPr marL="457200" lvl="0" indent="-342900" algn="l" rtl="0">
              <a:spcBef>
                <a:spcPts val="0"/>
              </a:spcBef>
              <a:spcAft>
                <a:spcPts val="0"/>
              </a:spcAft>
              <a:buSzPts val="1800"/>
              <a:buChar char="●"/>
            </a:pPr>
            <a:r>
              <a:rPr lang="sk"/>
              <a:t>We want to deploy a new version of application version 2</a:t>
            </a:r>
            <a:endParaRPr/>
          </a:p>
          <a:p>
            <a:pPr marL="914400" lvl="1" indent="-317500" algn="l" rtl="0">
              <a:spcBef>
                <a:spcPts val="0"/>
              </a:spcBef>
              <a:spcAft>
                <a:spcPts val="0"/>
              </a:spcAft>
              <a:buSzPts val="1400"/>
              <a:buChar char="○"/>
            </a:pPr>
            <a:r>
              <a:rPr lang="sk"/>
              <a:t>The rollout deployment will cause that some of the pods serving the app may be in two different versions at the same time. This can be problematic for some kind of applications.</a:t>
            </a:r>
            <a:endParaRPr/>
          </a:p>
          <a:p>
            <a:pPr marL="914400" lvl="1" indent="-317500" algn="l" rtl="0">
              <a:spcBef>
                <a:spcPts val="0"/>
              </a:spcBef>
              <a:spcAft>
                <a:spcPts val="0"/>
              </a:spcAft>
              <a:buSzPts val="1400"/>
              <a:buChar char="○"/>
            </a:pPr>
            <a:r>
              <a:rPr lang="sk"/>
              <a:t>E.g. the database may have problem with some breaking changes or other components.</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Blue Green Deployment</a:t>
            </a:r>
            <a:endParaRPr/>
          </a:p>
        </p:txBody>
      </p:sp>
      <p:sp>
        <p:nvSpPr>
          <p:cNvPr id="1937" name="Google Shape;1937;p2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 Idea is that at a time we will run only one version of the application (either blue or green), while the other version (blue or green) is preparing in the background (e.g. deploying).</a:t>
            </a:r>
            <a:endParaRPr/>
          </a:p>
          <a:p>
            <a:pPr marL="457200" lvl="0" indent="-342900" algn="l" rtl="0">
              <a:spcBef>
                <a:spcPts val="0"/>
              </a:spcBef>
              <a:spcAft>
                <a:spcPts val="0"/>
              </a:spcAft>
              <a:buSzPts val="1800"/>
              <a:buChar char="●"/>
            </a:pPr>
            <a:r>
              <a:rPr lang="sk"/>
              <a:t>After the new version of the application is prepared the traffic will be directly switched to that version.</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287"/>
          <p:cNvSpPr/>
          <p:nvPr/>
        </p:nvSpPr>
        <p:spPr>
          <a:xfrm>
            <a:off x="788150" y="419675"/>
            <a:ext cx="7523400" cy="3531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87"/>
          <p:cNvSpPr/>
          <p:nvPr/>
        </p:nvSpPr>
        <p:spPr>
          <a:xfrm>
            <a:off x="1453500" y="1596775"/>
            <a:ext cx="1938300" cy="748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Blue Deployment</a:t>
            </a:r>
            <a:endParaRPr>
              <a:latin typeface="Roboto Mono"/>
              <a:ea typeface="Roboto Mono"/>
              <a:cs typeface="Roboto Mono"/>
              <a:sym typeface="Roboto Mono"/>
            </a:endParaRPr>
          </a:p>
        </p:txBody>
      </p:sp>
      <p:cxnSp>
        <p:nvCxnSpPr>
          <p:cNvPr id="1944" name="Google Shape;1944;p287"/>
          <p:cNvCxnSpPr/>
          <p:nvPr/>
        </p:nvCxnSpPr>
        <p:spPr>
          <a:xfrm rot="10800000">
            <a:off x="2848225" y="2434825"/>
            <a:ext cx="1445700" cy="2245500"/>
          </a:xfrm>
          <a:prstGeom prst="straightConnector1">
            <a:avLst/>
          </a:prstGeom>
          <a:noFill/>
          <a:ln w="9525" cap="flat" cmpd="sng">
            <a:solidFill>
              <a:schemeClr val="dk2"/>
            </a:solidFill>
            <a:prstDash val="solid"/>
            <a:round/>
            <a:headEnd type="none" w="med" len="med"/>
            <a:tailEnd type="triangle" w="med" len="med"/>
          </a:ln>
        </p:spPr>
      </p:cxnSp>
      <p:sp>
        <p:nvSpPr>
          <p:cNvPr id="1945" name="Google Shape;1945;p287"/>
          <p:cNvSpPr txBox="1"/>
          <p:nvPr/>
        </p:nvSpPr>
        <p:spPr>
          <a:xfrm>
            <a:off x="4402700" y="4539600"/>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Public traffic</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288"/>
          <p:cNvSpPr/>
          <p:nvPr/>
        </p:nvSpPr>
        <p:spPr>
          <a:xfrm>
            <a:off x="788150" y="419675"/>
            <a:ext cx="7523400" cy="3531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88"/>
          <p:cNvSpPr/>
          <p:nvPr/>
        </p:nvSpPr>
        <p:spPr>
          <a:xfrm>
            <a:off x="1453500" y="1596775"/>
            <a:ext cx="1938300" cy="748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Blue Deployment</a:t>
            </a:r>
            <a:endParaRPr>
              <a:latin typeface="Roboto Mono"/>
              <a:ea typeface="Roboto Mono"/>
              <a:cs typeface="Roboto Mono"/>
              <a:sym typeface="Roboto Mono"/>
            </a:endParaRPr>
          </a:p>
        </p:txBody>
      </p:sp>
      <p:cxnSp>
        <p:nvCxnSpPr>
          <p:cNvPr id="1952" name="Google Shape;1952;p288"/>
          <p:cNvCxnSpPr/>
          <p:nvPr/>
        </p:nvCxnSpPr>
        <p:spPr>
          <a:xfrm rot="10800000">
            <a:off x="2848225" y="2434825"/>
            <a:ext cx="1445700" cy="2245500"/>
          </a:xfrm>
          <a:prstGeom prst="straightConnector1">
            <a:avLst/>
          </a:prstGeom>
          <a:noFill/>
          <a:ln w="9525" cap="flat" cmpd="sng">
            <a:solidFill>
              <a:schemeClr val="dk2"/>
            </a:solidFill>
            <a:prstDash val="solid"/>
            <a:round/>
            <a:headEnd type="none" w="med" len="med"/>
            <a:tailEnd type="triangle" w="med" len="med"/>
          </a:ln>
        </p:spPr>
      </p:cxnSp>
      <p:sp>
        <p:nvSpPr>
          <p:cNvPr id="1953" name="Google Shape;1953;p288"/>
          <p:cNvSpPr txBox="1"/>
          <p:nvPr/>
        </p:nvSpPr>
        <p:spPr>
          <a:xfrm>
            <a:off x="4402700" y="4539600"/>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Public traffic</a:t>
            </a:r>
            <a:endParaRPr/>
          </a:p>
        </p:txBody>
      </p:sp>
      <p:sp>
        <p:nvSpPr>
          <p:cNvPr id="1954" name="Google Shape;1954;p288"/>
          <p:cNvSpPr/>
          <p:nvPr/>
        </p:nvSpPr>
        <p:spPr>
          <a:xfrm>
            <a:off x="5022125" y="1653225"/>
            <a:ext cx="1938300" cy="748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Green Deployment</a:t>
            </a:r>
            <a:endParaRPr>
              <a:latin typeface="Roboto Mono"/>
              <a:ea typeface="Roboto Mono"/>
              <a:cs typeface="Roboto Mono"/>
              <a:sym typeface="Roboto Mon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289"/>
          <p:cNvSpPr/>
          <p:nvPr/>
        </p:nvSpPr>
        <p:spPr>
          <a:xfrm>
            <a:off x="788150" y="419675"/>
            <a:ext cx="7523400" cy="3531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89"/>
          <p:cNvSpPr/>
          <p:nvPr/>
        </p:nvSpPr>
        <p:spPr>
          <a:xfrm>
            <a:off x="1453500" y="1596775"/>
            <a:ext cx="1938300" cy="748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Blue Deployment</a:t>
            </a:r>
            <a:endParaRPr>
              <a:latin typeface="Roboto Mono"/>
              <a:ea typeface="Roboto Mono"/>
              <a:cs typeface="Roboto Mono"/>
              <a:sym typeface="Roboto Mono"/>
            </a:endParaRPr>
          </a:p>
        </p:txBody>
      </p:sp>
      <p:cxnSp>
        <p:nvCxnSpPr>
          <p:cNvPr id="1961" name="Google Shape;1961;p289"/>
          <p:cNvCxnSpPr>
            <a:endCxn id="1962" idx="2"/>
          </p:cNvCxnSpPr>
          <p:nvPr/>
        </p:nvCxnSpPr>
        <p:spPr>
          <a:xfrm rot="10800000" flipH="1">
            <a:off x="4293875" y="2401725"/>
            <a:ext cx="1697400" cy="2278500"/>
          </a:xfrm>
          <a:prstGeom prst="straightConnector1">
            <a:avLst/>
          </a:prstGeom>
          <a:noFill/>
          <a:ln w="9525" cap="flat" cmpd="sng">
            <a:solidFill>
              <a:schemeClr val="dk2"/>
            </a:solidFill>
            <a:prstDash val="solid"/>
            <a:round/>
            <a:headEnd type="none" w="med" len="med"/>
            <a:tailEnd type="triangle" w="med" len="med"/>
          </a:ln>
        </p:spPr>
      </p:cxnSp>
      <p:sp>
        <p:nvSpPr>
          <p:cNvPr id="1963" name="Google Shape;1963;p289"/>
          <p:cNvSpPr txBox="1"/>
          <p:nvPr/>
        </p:nvSpPr>
        <p:spPr>
          <a:xfrm>
            <a:off x="4402700" y="4539600"/>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Public traffic</a:t>
            </a:r>
            <a:endParaRPr/>
          </a:p>
        </p:txBody>
      </p:sp>
      <p:sp>
        <p:nvSpPr>
          <p:cNvPr id="1962" name="Google Shape;1962;p289"/>
          <p:cNvSpPr/>
          <p:nvPr/>
        </p:nvSpPr>
        <p:spPr>
          <a:xfrm>
            <a:off x="5022125" y="1653225"/>
            <a:ext cx="1938300" cy="748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Green Deployment</a:t>
            </a:r>
            <a:endParaRPr>
              <a:latin typeface="Roboto Mono"/>
              <a:ea typeface="Roboto Mono"/>
              <a:cs typeface="Roboto Mono"/>
              <a:sym typeface="Roboto Mon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2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Pros </a:t>
            </a:r>
            <a:endParaRPr/>
          </a:p>
        </p:txBody>
      </p:sp>
      <p:sp>
        <p:nvSpPr>
          <p:cNvPr id="1969" name="Google Shape;1969;p2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always 1 version of the publicly accessible application.</a:t>
            </a:r>
            <a:endParaRPr/>
          </a:p>
          <a:p>
            <a:pPr marL="457200" lvl="0" indent="-342900" algn="l" rtl="0">
              <a:spcBef>
                <a:spcPts val="0"/>
              </a:spcBef>
              <a:spcAft>
                <a:spcPts val="0"/>
              </a:spcAft>
              <a:buSzPts val="1800"/>
              <a:buChar char="●"/>
            </a:pPr>
            <a:r>
              <a:rPr lang="sk"/>
              <a:t>Simple rollback (just point the traffic to the old version).</a:t>
            </a:r>
            <a:endParaRPr/>
          </a:p>
          <a:p>
            <a:pPr marL="457200" lvl="0" indent="-342900" algn="l" rtl="0">
              <a:spcBef>
                <a:spcPts val="0"/>
              </a:spcBef>
              <a:spcAft>
                <a:spcPts val="0"/>
              </a:spcAft>
              <a:buSzPts val="1800"/>
              <a:buChar char="●"/>
            </a:pPr>
            <a:r>
              <a:rPr lang="sk"/>
              <a:t>You can do testing in production environment before changing the traffic.</a:t>
            </a:r>
            <a:endParaRPr/>
          </a:p>
          <a:p>
            <a:pPr marL="457200" lvl="0" indent="-342900" algn="l" rtl="0">
              <a:spcBef>
                <a:spcPts val="0"/>
              </a:spcBef>
              <a:spcAft>
                <a:spcPts val="0"/>
              </a:spcAft>
              <a:buSzPts val="1800"/>
              <a:buChar char="●"/>
            </a:pPr>
            <a:r>
              <a:rPr lang="sk"/>
              <a:t>0 downtime.</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Cons</a:t>
            </a:r>
            <a:endParaRPr/>
          </a:p>
        </p:txBody>
      </p:sp>
      <p:sp>
        <p:nvSpPr>
          <p:cNvPr id="1975" name="Google Shape;1975;p2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need extra resources for second deployment to be presented.</a:t>
            </a:r>
            <a:endParaRPr/>
          </a:p>
          <a:p>
            <a:pPr marL="457200" lvl="0" indent="-342900" algn="l" rtl="0">
              <a:spcBef>
                <a:spcPts val="0"/>
              </a:spcBef>
              <a:spcAft>
                <a:spcPts val="0"/>
              </a:spcAft>
              <a:buSzPts val="1800"/>
              <a:buChar char="●"/>
            </a:pPr>
            <a:r>
              <a:rPr lang="sk"/>
              <a:t>Second deployment is in production environment (How will the database behave …)</a:t>
            </a:r>
            <a:endParaRPr/>
          </a:p>
          <a:p>
            <a:pPr marL="457200" lvl="0" indent="-342900" algn="l" rtl="0">
              <a:spcBef>
                <a:spcPts val="0"/>
              </a:spcBef>
              <a:spcAft>
                <a:spcPts val="0"/>
              </a:spcAft>
              <a:buSzPts val="1800"/>
              <a:buChar char="●"/>
            </a:pPr>
            <a:r>
              <a:rPr lang="sk"/>
              <a:t>Maintenance issues.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immutability</a:t>
            </a:r>
            <a:endParaRPr/>
          </a:p>
        </p:txBody>
      </p:sp>
      <p:sp>
        <p:nvSpPr>
          <p:cNvPr id="267" name="Google Shape;26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Just like containers also kubernetes resources, once they are created no one can change those. Only new ones can be deployed.</a:t>
            </a:r>
            <a:endParaRPr/>
          </a:p>
          <a:p>
            <a:pPr marL="457200" lvl="0" indent="-342900" algn="l" rtl="0">
              <a:spcBef>
                <a:spcPts val="0"/>
              </a:spcBef>
              <a:spcAft>
                <a:spcPts val="0"/>
              </a:spcAft>
              <a:buSzPts val="1800"/>
              <a:buChar char="●"/>
            </a:pPr>
            <a:r>
              <a:rPr lang="sk"/>
              <a:t>This significantly improves the deployment problems with speed.</a:t>
            </a:r>
            <a:endParaRPr/>
          </a:p>
          <a:p>
            <a:pPr marL="457200" lvl="0" indent="-342900" algn="l" rtl="0">
              <a:spcBef>
                <a:spcPts val="0"/>
              </a:spcBef>
              <a:spcAft>
                <a:spcPts val="0"/>
              </a:spcAft>
              <a:buSzPts val="1800"/>
              <a:buChar char="●"/>
            </a:pPr>
            <a:r>
              <a:rPr lang="sk"/>
              <a:t>Thanks to this CI CD tools can be used for the deployments.</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Realisation 1</a:t>
            </a:r>
            <a:endParaRPr/>
          </a:p>
        </p:txBody>
      </p:sp>
      <p:sp>
        <p:nvSpPr>
          <p:cNvPr id="1981" name="Google Shape;1981;p2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can specify maxSurge on deploymentStrategy to </a:t>
            </a:r>
            <a:r>
              <a:rPr lang="sk" b="1"/>
              <a:t>100%.</a:t>
            </a:r>
            <a:endParaRPr b="1"/>
          </a:p>
          <a:p>
            <a:pPr marL="457200" lvl="0" indent="-342900" algn="l" rtl="0">
              <a:spcBef>
                <a:spcPts val="0"/>
              </a:spcBef>
              <a:spcAft>
                <a:spcPts val="0"/>
              </a:spcAft>
              <a:buSzPts val="1800"/>
              <a:buChar char="●"/>
            </a:pPr>
            <a:r>
              <a:rPr lang="sk"/>
              <a:t>This will create the same amount of extra pods for the second version of the application.</a:t>
            </a:r>
            <a:endParaRPr/>
          </a:p>
          <a:p>
            <a:pPr marL="914400" lvl="1" indent="-317500" algn="l" rtl="0">
              <a:spcBef>
                <a:spcPts val="0"/>
              </a:spcBef>
              <a:spcAft>
                <a:spcPts val="0"/>
              </a:spcAft>
              <a:buSzPts val="1400"/>
              <a:buChar char="○"/>
            </a:pPr>
            <a:r>
              <a:rPr lang="sk"/>
              <a:t>This approach expects flawless probes to spot problem before switching to the new version.</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2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Realisation 2</a:t>
            </a:r>
            <a:endParaRPr/>
          </a:p>
        </p:txBody>
      </p:sp>
      <p:sp>
        <p:nvSpPr>
          <p:cNvPr id="1987" name="Google Shape;1987;p2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 deploy second deployment with different labels for the new version.</a:t>
            </a:r>
            <a:endParaRPr/>
          </a:p>
          <a:p>
            <a:pPr marL="457200" lvl="0" indent="-342900" algn="l" rtl="0">
              <a:spcBef>
                <a:spcPts val="0"/>
              </a:spcBef>
              <a:spcAft>
                <a:spcPts val="0"/>
              </a:spcAft>
              <a:buSzPts val="1800"/>
              <a:buChar char="●"/>
            </a:pPr>
            <a:r>
              <a:rPr lang="sk"/>
              <a:t>Now after the second version is ready you change the selector of the loadBalncer for the service handling the production traffic.</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2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1993" name="Google Shape;1993;p2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CKAD: Canary deployment</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2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Idea</a:t>
            </a:r>
            <a:endParaRPr/>
          </a:p>
        </p:txBody>
      </p:sp>
      <p:sp>
        <p:nvSpPr>
          <p:cNvPr id="2004" name="Google Shape;2004;p2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 best way to test new version of the app is by putting it to production. </a:t>
            </a:r>
            <a:endParaRPr/>
          </a:p>
          <a:p>
            <a:pPr marL="457200" lvl="0" indent="-342900" algn="l" rtl="0">
              <a:spcBef>
                <a:spcPts val="0"/>
              </a:spcBef>
              <a:spcAft>
                <a:spcPts val="0"/>
              </a:spcAft>
              <a:buSzPts val="1800"/>
              <a:buChar char="●"/>
            </a:pPr>
            <a:r>
              <a:rPr lang="sk"/>
              <a:t>Canary deployment deploys the new version of the app to production but it shifts just percentage of public traffic to the newest version.</a:t>
            </a:r>
            <a:endParaRPr/>
          </a:p>
          <a:p>
            <a:pPr marL="457200" lvl="0" indent="-342900" algn="l" rtl="0">
              <a:spcBef>
                <a:spcPts val="0"/>
              </a:spcBef>
              <a:spcAft>
                <a:spcPts val="0"/>
              </a:spcAft>
              <a:buSzPts val="1800"/>
              <a:buChar char="●"/>
            </a:pPr>
            <a:r>
              <a:rPr lang="sk"/>
              <a:t>Idea is to disrupt smaller amount of customers before going 100% live.</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97"/>
          <p:cNvSpPr/>
          <p:nvPr/>
        </p:nvSpPr>
        <p:spPr>
          <a:xfrm>
            <a:off x="788150" y="419675"/>
            <a:ext cx="7523400" cy="35313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7"/>
          <p:cNvSpPr/>
          <p:nvPr/>
        </p:nvSpPr>
        <p:spPr>
          <a:xfrm>
            <a:off x="1453500" y="1596775"/>
            <a:ext cx="1938300" cy="748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v1 Deployment</a:t>
            </a:r>
            <a:endParaRPr>
              <a:latin typeface="Roboto Mono"/>
              <a:ea typeface="Roboto Mono"/>
              <a:cs typeface="Roboto Mono"/>
              <a:sym typeface="Roboto Mono"/>
            </a:endParaRPr>
          </a:p>
        </p:txBody>
      </p:sp>
      <p:cxnSp>
        <p:nvCxnSpPr>
          <p:cNvPr id="2011" name="Google Shape;2011;p297"/>
          <p:cNvCxnSpPr>
            <a:endCxn id="2012" idx="2"/>
          </p:cNvCxnSpPr>
          <p:nvPr/>
        </p:nvCxnSpPr>
        <p:spPr>
          <a:xfrm rot="10800000" flipH="1">
            <a:off x="4293875" y="2401725"/>
            <a:ext cx="1697400" cy="2278500"/>
          </a:xfrm>
          <a:prstGeom prst="straightConnector1">
            <a:avLst/>
          </a:prstGeom>
          <a:noFill/>
          <a:ln w="9525" cap="flat" cmpd="sng">
            <a:solidFill>
              <a:schemeClr val="dk2"/>
            </a:solidFill>
            <a:prstDash val="solid"/>
            <a:round/>
            <a:headEnd type="none" w="med" len="med"/>
            <a:tailEnd type="triangle" w="med" len="med"/>
          </a:ln>
        </p:spPr>
      </p:cxnSp>
      <p:sp>
        <p:nvSpPr>
          <p:cNvPr id="2013" name="Google Shape;2013;p297"/>
          <p:cNvSpPr txBox="1"/>
          <p:nvPr/>
        </p:nvSpPr>
        <p:spPr>
          <a:xfrm>
            <a:off x="3999650" y="45779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latin typeface="Roboto Mono"/>
                <a:ea typeface="Roboto Mono"/>
                <a:cs typeface="Roboto Mono"/>
                <a:sym typeface="Roboto Mono"/>
              </a:rPr>
              <a:t>Public traffic</a:t>
            </a:r>
            <a:endParaRPr>
              <a:latin typeface="Roboto Mono"/>
              <a:ea typeface="Roboto Mono"/>
              <a:cs typeface="Roboto Mono"/>
              <a:sym typeface="Roboto Mono"/>
            </a:endParaRPr>
          </a:p>
        </p:txBody>
      </p:sp>
      <p:sp>
        <p:nvSpPr>
          <p:cNvPr id="2012" name="Google Shape;2012;p297"/>
          <p:cNvSpPr/>
          <p:nvPr/>
        </p:nvSpPr>
        <p:spPr>
          <a:xfrm>
            <a:off x="5022125" y="1653225"/>
            <a:ext cx="1938300" cy="748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v2 Deployment</a:t>
            </a:r>
            <a:endParaRPr>
              <a:latin typeface="Roboto Mono"/>
              <a:ea typeface="Roboto Mono"/>
              <a:cs typeface="Roboto Mono"/>
              <a:sym typeface="Roboto Mono"/>
            </a:endParaRPr>
          </a:p>
        </p:txBody>
      </p:sp>
      <p:cxnSp>
        <p:nvCxnSpPr>
          <p:cNvPr id="2014" name="Google Shape;2014;p297"/>
          <p:cNvCxnSpPr>
            <a:endCxn id="2010" idx="2"/>
          </p:cNvCxnSpPr>
          <p:nvPr/>
        </p:nvCxnSpPr>
        <p:spPr>
          <a:xfrm rot="10800000">
            <a:off x="2422650" y="2345275"/>
            <a:ext cx="1871400" cy="2309400"/>
          </a:xfrm>
          <a:prstGeom prst="straightConnector1">
            <a:avLst/>
          </a:prstGeom>
          <a:noFill/>
          <a:ln w="9525" cap="flat" cmpd="sng">
            <a:solidFill>
              <a:schemeClr val="dk2"/>
            </a:solidFill>
            <a:prstDash val="solid"/>
            <a:round/>
            <a:headEnd type="none" w="med" len="med"/>
            <a:tailEnd type="triangle" w="med" len="med"/>
          </a:ln>
        </p:spPr>
      </p:cxnSp>
      <p:sp>
        <p:nvSpPr>
          <p:cNvPr id="2015" name="Google Shape;2015;p297"/>
          <p:cNvSpPr txBox="1"/>
          <p:nvPr/>
        </p:nvSpPr>
        <p:spPr>
          <a:xfrm>
            <a:off x="5291975" y="3340875"/>
            <a:ext cx="36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latin typeface="Roboto Mono"/>
                <a:ea typeface="Roboto Mono"/>
                <a:cs typeface="Roboto Mono"/>
                <a:sym typeface="Roboto Mono"/>
              </a:rPr>
              <a:t>5%</a:t>
            </a:r>
            <a:endParaRPr>
              <a:latin typeface="Roboto Mono"/>
              <a:ea typeface="Roboto Mono"/>
              <a:cs typeface="Roboto Mono"/>
              <a:sym typeface="Roboto Mono"/>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2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Pros</a:t>
            </a:r>
            <a:endParaRPr/>
          </a:p>
        </p:txBody>
      </p:sp>
      <p:sp>
        <p:nvSpPr>
          <p:cNvPr id="2021" name="Google Shape;2021;p2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Canary deployment is tested on real production data before affecting 100% of customers.</a:t>
            </a:r>
            <a:endParaRPr/>
          </a:p>
          <a:p>
            <a:pPr marL="457200" lvl="0" indent="-342900" algn="l" rtl="0">
              <a:spcBef>
                <a:spcPts val="0"/>
              </a:spcBef>
              <a:spcAft>
                <a:spcPts val="0"/>
              </a:spcAft>
              <a:buSzPts val="1800"/>
              <a:buChar char="●"/>
            </a:pPr>
            <a:r>
              <a:rPr lang="sk"/>
              <a:t>It’s easy to roll back</a:t>
            </a:r>
            <a:endParaRPr/>
          </a:p>
          <a:p>
            <a:pPr marL="457200" lvl="0" indent="-342900" algn="l" rtl="0">
              <a:spcBef>
                <a:spcPts val="0"/>
              </a:spcBef>
              <a:spcAft>
                <a:spcPts val="0"/>
              </a:spcAft>
              <a:buSzPts val="1800"/>
              <a:buChar char="●"/>
            </a:pPr>
            <a:r>
              <a:rPr lang="sk"/>
              <a:t>0 downtime</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2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Cons</a:t>
            </a:r>
            <a:endParaRPr/>
          </a:p>
        </p:txBody>
      </p:sp>
      <p:sp>
        <p:nvSpPr>
          <p:cNvPr id="2027" name="Google Shape;2027;p2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The traffic handling can be problematic.</a:t>
            </a:r>
            <a:endParaRPr/>
          </a:p>
          <a:p>
            <a:pPr marL="457200" lvl="0" indent="-342900" algn="l" rtl="0">
              <a:spcBef>
                <a:spcPts val="0"/>
              </a:spcBef>
              <a:spcAft>
                <a:spcPts val="0"/>
              </a:spcAft>
              <a:buSzPts val="1800"/>
              <a:buChar char="●"/>
            </a:pPr>
            <a:r>
              <a:rPr lang="sk"/>
              <a:t>Application and other microservices need to be ready to speak with 2 versions of the same application.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3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Realisation</a:t>
            </a:r>
            <a:endParaRPr/>
          </a:p>
        </p:txBody>
      </p:sp>
      <p:sp>
        <p:nvSpPr>
          <p:cNvPr id="2033" name="Google Shape;2033;p3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In production most of the time service meshes are used (those are outside of the scope of this course and CKAD)</a:t>
            </a:r>
            <a:endParaRPr/>
          </a:p>
          <a:p>
            <a:pPr marL="457200" lvl="0" indent="-342900" algn="l" rtl="0">
              <a:spcBef>
                <a:spcPts val="0"/>
              </a:spcBef>
              <a:spcAft>
                <a:spcPts val="0"/>
              </a:spcAft>
              <a:buSzPts val="1800"/>
              <a:buChar char="●"/>
            </a:pPr>
            <a:r>
              <a:rPr lang="sk"/>
              <a:t>You can achieve cannary with 2 deployments and two ingress rules.</a:t>
            </a:r>
            <a:endParaRPr/>
          </a:p>
          <a:p>
            <a:pPr marL="457200" lvl="0" indent="-342900" algn="l" rtl="0">
              <a:spcBef>
                <a:spcPts val="0"/>
              </a:spcBef>
              <a:spcAft>
                <a:spcPts val="0"/>
              </a:spcAft>
              <a:buSzPts val="1800"/>
              <a:buChar char="●"/>
            </a:pPr>
            <a:r>
              <a:rPr lang="sk"/>
              <a:t>Rules will be the same but most of the time ingress controllers support annotation which specifies what size of traffic should go to canary deployment.</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2039" name="Google Shape;2039;p3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039_canary_ingress_example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declarative configuration</a:t>
            </a:r>
            <a:endParaRPr/>
          </a:p>
        </p:txBody>
      </p:sp>
      <p:sp>
        <p:nvSpPr>
          <p:cNvPr id="273" name="Google Shape;27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sk" b="1"/>
              <a:t>Imperative style </a:t>
            </a:r>
            <a:endParaRPr b="1"/>
          </a:p>
          <a:p>
            <a:pPr marL="457200" lvl="0" indent="-334327" algn="l" rtl="0">
              <a:spcBef>
                <a:spcPts val="1200"/>
              </a:spcBef>
              <a:spcAft>
                <a:spcPts val="0"/>
              </a:spcAft>
              <a:buSzPct val="100000"/>
              <a:buChar char="●"/>
            </a:pPr>
            <a:r>
              <a:rPr lang="sk"/>
              <a:t>Run installation of dependencies.</a:t>
            </a:r>
            <a:endParaRPr/>
          </a:p>
          <a:p>
            <a:pPr marL="457200" lvl="0" indent="-334327" algn="l" rtl="0">
              <a:spcBef>
                <a:spcPts val="0"/>
              </a:spcBef>
              <a:spcAft>
                <a:spcPts val="0"/>
              </a:spcAft>
              <a:buSzPct val="100000"/>
              <a:buChar char="●"/>
            </a:pPr>
            <a:r>
              <a:rPr lang="sk"/>
              <a:t>Run this installation script for service A.</a:t>
            </a:r>
            <a:endParaRPr/>
          </a:p>
          <a:p>
            <a:pPr marL="457200" lvl="0" indent="-334327" algn="l" rtl="0">
              <a:spcBef>
                <a:spcPts val="0"/>
              </a:spcBef>
              <a:spcAft>
                <a:spcPts val="0"/>
              </a:spcAft>
              <a:buSzPct val="100000"/>
              <a:buChar char="●"/>
            </a:pPr>
            <a:r>
              <a:rPr lang="sk"/>
              <a:t>Run some other thing.</a:t>
            </a:r>
            <a:endParaRPr/>
          </a:p>
          <a:p>
            <a:pPr marL="0" lvl="0" indent="0" algn="l" rtl="0">
              <a:spcBef>
                <a:spcPts val="1200"/>
              </a:spcBef>
              <a:spcAft>
                <a:spcPts val="0"/>
              </a:spcAft>
              <a:buNone/>
            </a:pPr>
            <a:r>
              <a:rPr lang="sk" b="1"/>
              <a:t>Declarative syntax</a:t>
            </a:r>
            <a:endParaRPr b="1"/>
          </a:p>
          <a:p>
            <a:pPr marL="457200" lvl="0" indent="-334327" algn="l" rtl="0">
              <a:spcBef>
                <a:spcPts val="1200"/>
              </a:spcBef>
              <a:spcAft>
                <a:spcPts val="0"/>
              </a:spcAft>
              <a:buSzPct val="100000"/>
              <a:buChar char="●"/>
            </a:pPr>
            <a:r>
              <a:rPr lang="sk"/>
              <a:t>At the end of deployment I want service A to be deployed with following config.</a:t>
            </a:r>
            <a:endParaRPr/>
          </a:p>
          <a:p>
            <a:pPr marL="457200" lvl="0" indent="0" algn="l" rtl="0">
              <a:spcBef>
                <a:spcPts val="1200"/>
              </a:spcBef>
              <a:spcAft>
                <a:spcPts val="1200"/>
              </a:spcAft>
              <a:buNone/>
            </a:pPr>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CKAD jsonpath</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3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Motivation</a:t>
            </a:r>
            <a:endParaRPr/>
          </a:p>
        </p:txBody>
      </p:sp>
      <p:sp>
        <p:nvSpPr>
          <p:cNvPr id="2050" name="Google Shape;2050;p3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we want to access some specific field in the kubernetes object. </a:t>
            </a:r>
            <a:endParaRPr/>
          </a:p>
          <a:p>
            <a:pPr marL="457200" lvl="0" indent="-342900" algn="l" rtl="0">
              <a:spcBef>
                <a:spcPts val="0"/>
              </a:spcBef>
              <a:spcAft>
                <a:spcPts val="0"/>
              </a:spcAft>
              <a:buSzPts val="1800"/>
              <a:buChar char="●"/>
            </a:pPr>
            <a:r>
              <a:rPr lang="sk"/>
              <a:t>For example we want to automate something or we want to edit something with scripts</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3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JSONPath?</a:t>
            </a:r>
            <a:endParaRPr/>
          </a:p>
        </p:txBody>
      </p:sp>
      <p:sp>
        <p:nvSpPr>
          <p:cNvPr id="2056" name="Google Shape;2056;p3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 is a query language for JSON </a:t>
            </a:r>
            <a:endParaRPr/>
          </a:p>
          <a:p>
            <a:pPr marL="457200" lvl="0" indent="-342900" algn="l" rtl="0">
              <a:spcBef>
                <a:spcPts val="0"/>
              </a:spcBef>
              <a:spcAft>
                <a:spcPts val="0"/>
              </a:spcAft>
              <a:buSzPts val="1800"/>
              <a:buChar char="●"/>
            </a:pPr>
            <a:r>
              <a:rPr lang="sk"/>
              <a:t>Is an alternative to XPath in XML</a:t>
            </a:r>
            <a:endParaRPr/>
          </a:p>
          <a:p>
            <a:pPr marL="457200" lvl="0" indent="-342900" algn="l" rtl="0">
              <a:spcBef>
                <a:spcPts val="0"/>
              </a:spcBef>
              <a:spcAft>
                <a:spcPts val="0"/>
              </a:spcAft>
              <a:buSzPts val="1800"/>
              <a:buChar char="●"/>
            </a:pPr>
            <a:r>
              <a:rPr lang="sk"/>
              <a:t>We can get specific fields in json</a:t>
            </a:r>
            <a:endParaRPr/>
          </a:p>
        </p:txBody>
      </p:sp>
      <p:sp>
        <p:nvSpPr>
          <p:cNvPr id="2057" name="Google Shape;2057;p304"/>
          <p:cNvSpPr txBox="1"/>
          <p:nvPr/>
        </p:nvSpPr>
        <p:spPr>
          <a:xfrm>
            <a:off x="2079900" y="3666975"/>
            <a:ext cx="49842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get pods -o=jsonpath='{@}'</a:t>
            </a:r>
            <a:endParaRPr>
              <a:solidFill>
                <a:schemeClr val="lt2"/>
              </a:solidFill>
              <a:latin typeface="Roboto"/>
              <a:ea typeface="Roboto"/>
              <a:cs typeface="Roboto"/>
              <a:sym typeface="Roboto"/>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3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JSONPath basic functions</a:t>
            </a:r>
            <a:endParaRPr/>
          </a:p>
        </p:txBody>
      </p:sp>
      <p:graphicFrame>
        <p:nvGraphicFramePr>
          <p:cNvPr id="2063" name="Google Shape;2063;p305"/>
          <p:cNvGraphicFramePr/>
          <p:nvPr/>
        </p:nvGraphicFramePr>
        <p:xfrm>
          <a:off x="952500" y="1619250"/>
          <a:ext cx="7239000" cy="2901370"/>
        </p:xfrm>
        <a:graphic>
          <a:graphicData uri="http://schemas.openxmlformats.org/drawingml/2006/table">
            <a:tbl>
              <a:tblPr>
                <a:noFill/>
                <a:tableStyleId>{29B3FB09-C8C6-4E27-9BF6-C4FDCD0FE8BD}</a:tableStyleId>
              </a:tblPr>
              <a:tblGrid>
                <a:gridCol w="1480125">
                  <a:extLst>
                    <a:ext uri="{9D8B030D-6E8A-4147-A177-3AD203B41FA5}">
                      <a16:colId xmlns:a16="http://schemas.microsoft.com/office/drawing/2014/main" val="20000"/>
                    </a:ext>
                  </a:extLst>
                </a:gridCol>
                <a:gridCol w="334587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572950">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This object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572950">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Access field</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sk">
                          <a:solidFill>
                            <a:schemeClr val="dk1"/>
                          </a:solidFill>
                          <a:latin typeface="Roboto Mono"/>
                          <a:ea typeface="Roboto Mono"/>
                          <a:cs typeface="Roboto Mono"/>
                          <a:sym typeface="Roboto Mono"/>
                        </a:rPr>
                        <a:t>'{.spec}'</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572950">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Parent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..field</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572950">
                <a:tc>
                  <a:txBody>
                    <a:bodyPr/>
                    <a:lstStyle/>
                    <a:p>
                      <a:pPr marL="0" lvl="0" indent="0" algn="l" rtl="0">
                        <a:spcBef>
                          <a:spcPts val="0"/>
                        </a:spcBef>
                        <a:spcAft>
                          <a:spcPts val="0"/>
                        </a:spcAft>
                        <a:buNone/>
                      </a:pPr>
                      <a:r>
                        <a:rPr lang="sk">
                          <a:latin typeface="Roboto Mono"/>
                          <a:ea typeface="Roboto Mono"/>
                          <a:cs typeface="Roboto Mono"/>
                          <a:sym typeface="Roboto Mono"/>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Wildcard for all objects</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.containers[*]</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572950">
                <a:tc>
                  <a:txBody>
                    <a:bodyPr/>
                    <a:lstStyle/>
                    <a:p>
                      <a:pPr marL="0" lvl="0" indent="0" algn="l" rtl="0">
                        <a:spcBef>
                          <a:spcPts val="0"/>
                        </a:spcBef>
                        <a:spcAft>
                          <a:spcPts val="0"/>
                        </a:spcAft>
                        <a:buNone/>
                      </a:pPr>
                      <a:r>
                        <a:rPr lang="sk">
                          <a:latin typeface="Roboto Mono"/>
                          <a:ea typeface="Roboto Mono"/>
                          <a:cs typeface="Roboto Mono"/>
                          <a:sym typeface="Roboto Mono"/>
                        </a:rPr>
                        <a:t>[start:end:step]</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Slice index</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container[0:2:1]</a:t>
                      </a:r>
                      <a:endParaRPr>
                        <a:latin typeface="Roboto Mono"/>
                        <a:ea typeface="Roboto Mono"/>
                        <a:cs typeface="Roboto Mono"/>
                        <a:sym typeface="Roboto Mono"/>
                      </a:endParaRPr>
                    </a:p>
                    <a:p>
                      <a:pPr marL="0" lvl="0" indent="0" algn="l" rtl="0">
                        <a:spcBef>
                          <a:spcPts val="0"/>
                        </a:spcBef>
                        <a:spcAft>
                          <a:spcPts val="0"/>
                        </a:spcAft>
                        <a:buNone/>
                      </a:pPr>
                      <a:r>
                        <a:rPr lang="sk">
                          <a:latin typeface="Roboto Mono"/>
                          <a:ea typeface="Roboto Mono"/>
                          <a:cs typeface="Roboto Mono"/>
                          <a:sym typeface="Roboto Mono"/>
                        </a:rPr>
                        <a:t>container[0]</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3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JSONPath basic functions</a:t>
            </a:r>
            <a:endParaRPr/>
          </a:p>
        </p:txBody>
      </p:sp>
      <p:graphicFrame>
        <p:nvGraphicFramePr>
          <p:cNvPr id="2069" name="Google Shape;2069;p306"/>
          <p:cNvGraphicFramePr/>
          <p:nvPr/>
        </p:nvGraphicFramePr>
        <p:xfrm>
          <a:off x="952500" y="1619250"/>
          <a:ext cx="7239000" cy="1421700"/>
        </p:xfrm>
        <a:graphic>
          <a:graphicData uri="http://schemas.openxmlformats.org/drawingml/2006/table">
            <a:tbl>
              <a:tblPr>
                <a:noFill/>
                <a:tableStyleId>{29B3FB09-C8C6-4E27-9BF6-C4FDCD0FE8BD}</a:tableStyleId>
              </a:tblPr>
              <a:tblGrid>
                <a:gridCol w="1480125">
                  <a:extLst>
                    <a:ext uri="{9D8B030D-6E8A-4147-A177-3AD203B41FA5}">
                      <a16:colId xmlns:a16="http://schemas.microsoft.com/office/drawing/2014/main" val="20000"/>
                    </a:ext>
                  </a:extLst>
                </a:gridCol>
                <a:gridCol w="1538900">
                  <a:extLst>
                    <a:ext uri="{9D8B030D-6E8A-4147-A177-3AD203B41FA5}">
                      <a16:colId xmlns:a16="http://schemas.microsoft.com/office/drawing/2014/main" val="20001"/>
                    </a:ext>
                  </a:extLst>
                </a:gridCol>
                <a:gridCol w="4219975">
                  <a:extLst>
                    <a:ext uri="{9D8B030D-6E8A-4147-A177-3AD203B41FA5}">
                      <a16:colId xmlns:a16="http://schemas.microsoft.com/office/drawing/2014/main" val="20002"/>
                    </a:ext>
                  </a:extLst>
                </a:gridCol>
              </a:tblGrid>
              <a:tr h="710850">
                <a:tc>
                  <a:txBody>
                    <a:bodyPr/>
                    <a:lstStyle/>
                    <a:p>
                      <a:pPr marL="0" lvl="0" indent="0" algn="l" rtl="0">
                        <a:spcBef>
                          <a:spcPts val="0"/>
                        </a:spcBef>
                        <a:spcAft>
                          <a:spcPts val="0"/>
                        </a:spcAft>
                        <a:buNone/>
                      </a:pPr>
                      <a:r>
                        <a:rPr lang="sk" sz="1200">
                          <a:solidFill>
                            <a:srgbClr val="222222"/>
                          </a:solidFill>
                          <a:highlight>
                            <a:srgbClr val="FFFFFF"/>
                          </a:highlight>
                          <a:latin typeface="Courier New"/>
                          <a:ea typeface="Courier New"/>
                          <a:cs typeface="Courier New"/>
                          <a:sym typeface="Courier New"/>
                        </a:rPr>
                        <a:t>?()</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Condition</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‘{.containers[?(@.name=="target")].image}’</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710850">
                <a:tc>
                  <a:txBody>
                    <a:bodyPr/>
                    <a:lstStyle/>
                    <a:p>
                      <a:pPr marL="0" lvl="0" indent="0" algn="l" rtl="0">
                        <a:spcBef>
                          <a:spcPts val="0"/>
                        </a:spcBef>
                        <a:spcAft>
                          <a:spcPts val="0"/>
                        </a:spcAft>
                        <a:buNone/>
                      </a:pPr>
                      <a:r>
                        <a:rPr lang="sk">
                          <a:latin typeface="Roboto Mono"/>
                          <a:ea typeface="Roboto Mono"/>
                          <a:cs typeface="Roboto Mono"/>
                          <a:sym typeface="Roboto Mono"/>
                        </a:rPr>
                        <a:t>range, end</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latin typeface="Roboto Mono"/>
                          <a:ea typeface="Roboto Mono"/>
                          <a:cs typeface="Roboto Mono"/>
                          <a:sym typeface="Roboto Mono"/>
                        </a:rPr>
                        <a:t>Iterator</a:t>
                      </a:r>
                      <a:endParaRPr>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sk">
                          <a:solidFill>
                            <a:schemeClr val="dk1"/>
                          </a:solidFill>
                          <a:latin typeface="Roboto Mono"/>
                          <a:ea typeface="Roboto Mono"/>
                          <a:cs typeface="Roboto Mono"/>
                          <a:sym typeface="Roboto Mono"/>
                        </a:rPr>
                        <a:t>'{range .containers[*]}[{name}, {.image}] {end}'</a:t>
                      </a:r>
                      <a:endParaRPr>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2075" name="Google Shape;2075;p3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040_jsonpath</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30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CKAD custom columns</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3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Custom columns</a:t>
            </a:r>
            <a:endParaRPr/>
          </a:p>
        </p:txBody>
      </p:sp>
      <p:sp>
        <p:nvSpPr>
          <p:cNvPr id="2086" name="Google Shape;2086;p3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is useful to adjust the output of kubectl commands</a:t>
            </a:r>
            <a:endParaRPr/>
          </a:p>
          <a:p>
            <a:pPr marL="457200" lvl="0" indent="-342900" algn="l" rtl="0">
              <a:spcBef>
                <a:spcPts val="0"/>
              </a:spcBef>
              <a:spcAft>
                <a:spcPts val="0"/>
              </a:spcAft>
              <a:buSzPts val="1800"/>
              <a:buChar char="●"/>
            </a:pPr>
            <a:r>
              <a:rPr lang="sk"/>
              <a:t>Besides the jsonpath we can use custom column to adjust the output</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3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2092" name="Google Shape;2092;p3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041_custom_columns</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3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AWS account creation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container?</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Container is executable unit of software containing all necessary code and configuration which is needed for full deployment</a:t>
            </a:r>
            <a:endParaRPr/>
          </a:p>
          <a:p>
            <a:pPr marL="457200" lvl="0" indent="-342900" algn="l" rtl="0">
              <a:spcBef>
                <a:spcPts val="0"/>
              </a:spcBef>
              <a:spcAft>
                <a:spcPts val="0"/>
              </a:spcAft>
              <a:buSzPts val="1800"/>
              <a:buChar char="●"/>
            </a:pPr>
            <a:r>
              <a:rPr lang="sk" b="1"/>
              <a:t>Container is not Virtual Machine</a:t>
            </a:r>
            <a:r>
              <a:rPr lang="sk"/>
              <a:t> </a:t>
            </a:r>
            <a:endParaRPr/>
          </a:p>
          <a:p>
            <a:pPr marL="457200" lvl="0" indent="-342900" algn="l" rtl="0">
              <a:spcBef>
                <a:spcPts val="0"/>
              </a:spcBef>
              <a:spcAft>
                <a:spcPts val="0"/>
              </a:spcAft>
              <a:buSzPts val="1800"/>
              <a:buChar char="●"/>
            </a:pPr>
            <a:r>
              <a:rPr lang="sk"/>
              <a:t>Containers are form of Operating system virtualisation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Self healing Kubernetes</a:t>
            </a:r>
            <a:endParaRPr/>
          </a:p>
        </p:txBody>
      </p:sp>
      <p:sp>
        <p:nvSpPr>
          <p:cNvPr id="279" name="Google Shape;279;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If node (the virtual machine behind) will fail. Workloads (services and configuration) will be seamlessly deployed to other nodes.</a:t>
            </a:r>
            <a:endParaRPr/>
          </a:p>
          <a:p>
            <a:pPr marL="457200" lvl="0" indent="-342900" algn="just" rtl="0">
              <a:spcBef>
                <a:spcPts val="0"/>
              </a:spcBef>
              <a:spcAft>
                <a:spcPts val="0"/>
              </a:spcAft>
              <a:buSzPts val="1800"/>
              <a:buChar char="●"/>
            </a:pPr>
            <a:r>
              <a:rPr lang="sk"/>
              <a:t>If one service health checks will start to fail, the service will be restarted.</a:t>
            </a:r>
            <a:endParaRPr/>
          </a:p>
          <a:p>
            <a:pPr marL="457200" lvl="0" indent="-342900" algn="just" rtl="0">
              <a:spcBef>
                <a:spcPts val="0"/>
              </a:spcBef>
              <a:spcAft>
                <a:spcPts val="0"/>
              </a:spcAft>
              <a:buSzPts val="1800"/>
              <a:buChar char="●"/>
            </a:pPr>
            <a:r>
              <a:rPr lang="sk"/>
              <a:t>If one service will stop responding, its copy will be created.</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pic>
        <p:nvPicPr>
          <p:cNvPr id="2102" name="Google Shape;2102;p312"/>
          <p:cNvPicPr preferRelativeResize="0"/>
          <p:nvPr/>
        </p:nvPicPr>
        <p:blipFill>
          <a:blip r:embed="rId3">
            <a:alphaModFix/>
          </a:blip>
          <a:stretch>
            <a:fillRect/>
          </a:stretch>
        </p:blipFill>
        <p:spPr>
          <a:xfrm>
            <a:off x="521200" y="724800"/>
            <a:ext cx="7532225" cy="405757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pic>
        <p:nvPicPr>
          <p:cNvPr id="2107" name="Google Shape;2107;p313"/>
          <p:cNvPicPr preferRelativeResize="0"/>
          <p:nvPr/>
        </p:nvPicPr>
        <p:blipFill rotWithShape="1">
          <a:blip r:embed="rId3">
            <a:alphaModFix/>
          </a:blip>
          <a:srcRect l="58451" t="9409" r="12779" b="12636"/>
          <a:stretch/>
        </p:blipFill>
        <p:spPr>
          <a:xfrm>
            <a:off x="2057461" y="382675"/>
            <a:ext cx="5029089" cy="4378149"/>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2112" name="Google Shape;2112;p314"/>
          <p:cNvPicPr preferRelativeResize="0"/>
          <p:nvPr/>
        </p:nvPicPr>
        <p:blipFill rotWithShape="1">
          <a:blip r:embed="rId3">
            <a:alphaModFix/>
          </a:blip>
          <a:srcRect l="57312" t="9115" r="15147"/>
          <a:stretch/>
        </p:blipFill>
        <p:spPr>
          <a:xfrm>
            <a:off x="2367538" y="234538"/>
            <a:ext cx="4408924" cy="4674425"/>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pic>
        <p:nvPicPr>
          <p:cNvPr id="2117" name="Google Shape;2117;p315"/>
          <p:cNvPicPr preferRelativeResize="0"/>
          <p:nvPr/>
        </p:nvPicPr>
        <p:blipFill rotWithShape="1">
          <a:blip r:embed="rId3">
            <a:alphaModFix/>
          </a:blip>
          <a:srcRect l="58543" t="10277" r="13897" b="5689"/>
          <a:stretch/>
        </p:blipFill>
        <p:spPr>
          <a:xfrm>
            <a:off x="2728575" y="524713"/>
            <a:ext cx="4178801" cy="4094074"/>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pic>
        <p:nvPicPr>
          <p:cNvPr id="2122" name="Google Shape;2122;p316"/>
          <p:cNvPicPr preferRelativeResize="0"/>
          <p:nvPr/>
        </p:nvPicPr>
        <p:blipFill rotWithShape="1">
          <a:blip r:embed="rId3">
            <a:alphaModFix/>
          </a:blip>
          <a:srcRect l="57522" t="10860" r="12125" b="14807"/>
          <a:stretch/>
        </p:blipFill>
        <p:spPr>
          <a:xfrm>
            <a:off x="2577253" y="664287"/>
            <a:ext cx="4848599" cy="3814924"/>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pic>
        <p:nvPicPr>
          <p:cNvPr id="2127" name="Google Shape;2127;p317"/>
          <p:cNvPicPr preferRelativeResize="0"/>
          <p:nvPr/>
        </p:nvPicPr>
        <p:blipFill rotWithShape="1">
          <a:blip r:embed="rId3">
            <a:alphaModFix/>
          </a:blip>
          <a:srcRect l="58359" t="9704" r="11661" b="17270"/>
          <a:stretch/>
        </p:blipFill>
        <p:spPr>
          <a:xfrm>
            <a:off x="2403500" y="648373"/>
            <a:ext cx="4915348" cy="384675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pic>
        <p:nvPicPr>
          <p:cNvPr id="2132" name="Google Shape;2132;p318"/>
          <p:cNvPicPr preferRelativeResize="0"/>
          <p:nvPr/>
        </p:nvPicPr>
        <p:blipFill rotWithShape="1">
          <a:blip r:embed="rId3">
            <a:alphaModFix/>
          </a:blip>
          <a:srcRect l="56311" t="8542" r="13895"/>
          <a:stretch/>
        </p:blipFill>
        <p:spPr>
          <a:xfrm>
            <a:off x="2277027" y="308275"/>
            <a:ext cx="4589957" cy="45269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pic>
        <p:nvPicPr>
          <p:cNvPr id="2137" name="Google Shape;2137;p319"/>
          <p:cNvPicPr preferRelativeResize="0"/>
          <p:nvPr/>
        </p:nvPicPr>
        <p:blipFill rotWithShape="1">
          <a:blip r:embed="rId3">
            <a:alphaModFix/>
          </a:blip>
          <a:srcRect l="59476" t="7097" r="15944"/>
          <a:stretch/>
        </p:blipFill>
        <p:spPr>
          <a:xfrm>
            <a:off x="2662750" y="253100"/>
            <a:ext cx="3818501" cy="4637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Separation of concerns</a:t>
            </a:r>
            <a:endParaRPr/>
          </a:p>
        </p:txBody>
      </p:sp>
      <p:sp>
        <p:nvSpPr>
          <p:cNvPr id="285" name="Google Shape;285;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Each piece in Kubernetes abstraction is independent.</a:t>
            </a:r>
            <a:endParaRPr/>
          </a:p>
          <a:p>
            <a:pPr marL="457200" lvl="0" indent="-342900" algn="just" rtl="0">
              <a:spcBef>
                <a:spcPts val="0"/>
              </a:spcBef>
              <a:spcAft>
                <a:spcPts val="0"/>
              </a:spcAft>
              <a:buSzPts val="1800"/>
              <a:buChar char="●"/>
            </a:pPr>
            <a:r>
              <a:rPr lang="sk"/>
              <a:t>Everything is connected through load balancers</a:t>
            </a:r>
            <a:endParaRPr/>
          </a:p>
          <a:p>
            <a:pPr marL="457200" lvl="0" indent="-342900" algn="just" rtl="0">
              <a:spcBef>
                <a:spcPts val="0"/>
              </a:spcBef>
              <a:spcAft>
                <a:spcPts val="0"/>
              </a:spcAft>
              <a:buSzPts val="1800"/>
              <a:buChar char="●"/>
            </a:pPr>
            <a:r>
              <a:rPr lang="sk"/>
              <a:t>You can anytime take the cluster and move it somewhere else:</a:t>
            </a:r>
            <a:endParaRPr/>
          </a:p>
          <a:p>
            <a:pPr marL="914400" lvl="1" indent="-317500" algn="just" rtl="0">
              <a:spcBef>
                <a:spcPts val="0"/>
              </a:spcBef>
              <a:spcAft>
                <a:spcPts val="0"/>
              </a:spcAft>
              <a:buSzPts val="1400"/>
              <a:buChar char="○"/>
            </a:pPr>
            <a:r>
              <a:rPr lang="sk"/>
              <a:t>AWS</a:t>
            </a:r>
            <a:endParaRPr/>
          </a:p>
          <a:p>
            <a:pPr marL="914400" lvl="1" indent="-317500" algn="just" rtl="0">
              <a:spcBef>
                <a:spcPts val="0"/>
              </a:spcBef>
              <a:spcAft>
                <a:spcPts val="0"/>
              </a:spcAft>
              <a:buSzPts val="1400"/>
              <a:buChar char="○"/>
            </a:pPr>
            <a:r>
              <a:rPr lang="sk"/>
              <a:t>Azure</a:t>
            </a:r>
            <a:endParaRPr/>
          </a:p>
          <a:p>
            <a:pPr marL="914400" lvl="1" indent="-317500" algn="just" rtl="0">
              <a:spcBef>
                <a:spcPts val="0"/>
              </a:spcBef>
              <a:spcAft>
                <a:spcPts val="0"/>
              </a:spcAft>
              <a:buSzPts val="1400"/>
              <a:buChar char="○"/>
            </a:pPr>
            <a:r>
              <a:rPr lang="sk"/>
              <a:t>GCP</a:t>
            </a:r>
            <a:endParaRPr/>
          </a:p>
          <a:p>
            <a:pPr marL="914400" lvl="1" indent="-317500" algn="just" rtl="0">
              <a:spcBef>
                <a:spcPts val="0"/>
              </a:spcBef>
              <a:spcAft>
                <a:spcPts val="0"/>
              </a:spcAft>
              <a:buSzPts val="1400"/>
              <a:buChar char="○"/>
            </a:pPr>
            <a:r>
              <a:rPr lang="sk"/>
              <a:t>Self hosted cluster on Premise </a:t>
            </a:r>
            <a:endParaRPr/>
          </a:p>
          <a:p>
            <a:pPr marL="914400" lvl="1" indent="-317500" algn="just" rtl="0">
              <a:spcBef>
                <a:spcPts val="0"/>
              </a:spcBef>
              <a:spcAft>
                <a:spcPts val="0"/>
              </a:spcAft>
              <a:buSzPts val="1400"/>
              <a:buChar char="○"/>
            </a:pPr>
            <a:r>
              <a:rPr lang="sk"/>
              <a:t>Arduino Cluster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Scalability</a:t>
            </a:r>
            <a:endParaRPr/>
          </a:p>
        </p:txBody>
      </p:sp>
      <p:sp>
        <p:nvSpPr>
          <p:cNvPr id="291" name="Google Shape;29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It is so easy to scale the service in the cluster up and down manually and automatically as you wish.</a:t>
            </a:r>
            <a:endParaRPr/>
          </a:p>
          <a:p>
            <a:pPr marL="457200" lvl="0" indent="-342900" algn="just" rtl="0">
              <a:spcBef>
                <a:spcPts val="0"/>
              </a:spcBef>
              <a:spcAft>
                <a:spcPts val="0"/>
              </a:spcAft>
              <a:buSzPts val="1800"/>
              <a:buChar char="●"/>
            </a:pPr>
            <a:r>
              <a:rPr lang="sk"/>
              <a:t>It is also possible to scale the nodes in the cluster as you need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Kubectl installation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kubectl</a:t>
            </a:r>
            <a:endParaRPr/>
          </a:p>
        </p:txBody>
      </p:sp>
      <p:sp>
        <p:nvSpPr>
          <p:cNvPr id="302" name="Google Shape;30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Your new best friend </a:t>
            </a:r>
            <a:endParaRPr/>
          </a:p>
          <a:p>
            <a:pPr marL="457200" lvl="0" indent="-342900" algn="l" rtl="0">
              <a:spcBef>
                <a:spcPts val="0"/>
              </a:spcBef>
              <a:spcAft>
                <a:spcPts val="0"/>
              </a:spcAft>
              <a:buSzPts val="1800"/>
              <a:buChar char="●"/>
            </a:pPr>
            <a:r>
              <a:rPr lang="sk"/>
              <a:t>Its command line tool which allows you to speak to kubernetes cluster</a:t>
            </a:r>
            <a:endParaRPr/>
          </a:p>
          <a:p>
            <a:pPr marL="457200" lvl="0" indent="-342900" algn="l" rtl="0">
              <a:spcBef>
                <a:spcPts val="0"/>
              </a:spcBef>
              <a:spcAft>
                <a:spcPts val="0"/>
              </a:spcAft>
              <a:buSzPts val="1800"/>
              <a:buChar char="●"/>
            </a:pPr>
            <a:r>
              <a:rPr lang="sk"/>
              <a:t>Most of the configuration we will do will be with kubectl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308" name="Google Shape;30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003_kubect_installation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Microk8s installation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Microk8s</a:t>
            </a:r>
            <a:endParaRPr/>
          </a:p>
        </p:txBody>
      </p:sp>
      <p:sp>
        <p:nvSpPr>
          <p:cNvPr id="319" name="Google Shape;31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Canonical’s project for low weight kubernetes deployment.</a:t>
            </a:r>
            <a:endParaRPr/>
          </a:p>
          <a:p>
            <a:pPr marL="457200" lvl="0" indent="-342900" algn="l" rtl="0">
              <a:spcBef>
                <a:spcPts val="0"/>
              </a:spcBef>
              <a:spcAft>
                <a:spcPts val="0"/>
              </a:spcAft>
              <a:buSzPts val="1800"/>
              <a:buChar char="●"/>
            </a:pPr>
            <a:r>
              <a:rPr lang="sk"/>
              <a:t>It’s perfect for local experimenting.</a:t>
            </a:r>
            <a:endParaRPr/>
          </a:p>
          <a:p>
            <a:pPr marL="457200" lvl="0" indent="-342900" algn="l" rtl="0">
              <a:spcBef>
                <a:spcPts val="0"/>
              </a:spcBef>
              <a:spcAft>
                <a:spcPts val="0"/>
              </a:spcAft>
              <a:buSzPts val="1800"/>
              <a:buChar char="●"/>
            </a:pPr>
            <a:r>
              <a:rPr lang="sk"/>
              <a:t>It is not Kubernetes itself (it abstracts away some complicated configuration).</a:t>
            </a:r>
            <a:endParaRPr/>
          </a:p>
          <a:p>
            <a:pPr marL="457200" lvl="0" indent="-342900" algn="l" rtl="0">
              <a:spcBef>
                <a:spcPts val="0"/>
              </a:spcBef>
              <a:spcAft>
                <a:spcPts val="0"/>
              </a:spcAft>
              <a:buSzPts val="1800"/>
              <a:buChar char="●"/>
            </a:pPr>
            <a:r>
              <a:rPr lang="sk"/>
              <a:t>We will be running single node setup although there is support for multi node.</a:t>
            </a:r>
            <a:endParaRPr/>
          </a:p>
          <a:p>
            <a:pPr marL="457200" lvl="0" indent="-342900" algn="l" rtl="0">
              <a:spcBef>
                <a:spcPts val="0"/>
              </a:spcBef>
              <a:spcAft>
                <a:spcPts val="0"/>
              </a:spcAft>
              <a:buSzPts val="1800"/>
              <a:buChar char="●"/>
            </a:pPr>
            <a:r>
              <a:rPr lang="sk"/>
              <a:t>Microk8s provides Addons which helps to setup some complicated setups of normal Kubernetes (load balancer, ingress, dns setup, RBAC, GPU and more).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microk8s setup Ubuntu</a:t>
            </a:r>
            <a:endParaRPr/>
          </a:p>
        </p:txBody>
      </p:sp>
      <p:sp>
        <p:nvSpPr>
          <p:cNvPr id="325" name="Google Shape;32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sk"/>
              <a:t>Prerequisites:</a:t>
            </a:r>
            <a:endParaRPr/>
          </a:p>
          <a:p>
            <a:pPr marL="457200" lvl="0" indent="-342900" algn="l" rtl="0">
              <a:spcBef>
                <a:spcPts val="1200"/>
              </a:spcBef>
              <a:spcAft>
                <a:spcPts val="0"/>
              </a:spcAft>
              <a:buSzPts val="1800"/>
              <a:buChar char="●"/>
            </a:pPr>
            <a:r>
              <a:rPr lang="sk"/>
              <a:t>Ubuntu machine (or any OS supporting snap).</a:t>
            </a:r>
            <a:endParaRPr/>
          </a:p>
          <a:p>
            <a:pPr marL="0" lvl="0" indent="0" algn="l" rtl="0">
              <a:spcBef>
                <a:spcPts val="1200"/>
              </a:spcBef>
              <a:spcAft>
                <a:spcPts val="1200"/>
              </a:spcAft>
              <a:buNone/>
            </a:pPr>
            <a:r>
              <a:rPr lang="sk"/>
              <a:t>$ cd 004_microk8s_installation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Microk8s alternatives</a:t>
            </a:r>
            <a:endParaRPr/>
          </a:p>
        </p:txBody>
      </p:sp>
      <p:sp>
        <p:nvSpPr>
          <p:cNvPr id="331" name="Google Shape;33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Minikube</a:t>
            </a:r>
            <a:endParaRPr/>
          </a:p>
          <a:p>
            <a:pPr marL="457200" lvl="0" indent="-342900" algn="l" rtl="0">
              <a:spcBef>
                <a:spcPts val="0"/>
              </a:spcBef>
              <a:spcAft>
                <a:spcPts val="0"/>
              </a:spcAft>
              <a:buSzPts val="1800"/>
              <a:buChar char="●"/>
            </a:pPr>
            <a:r>
              <a:rPr lang="sk"/>
              <a:t>Kind (Kubernetes in docker)</a:t>
            </a:r>
            <a:endParaRPr/>
          </a:p>
          <a:p>
            <a:pPr marL="457200" lvl="0" indent="-342900" algn="l" rtl="0">
              <a:spcBef>
                <a:spcPts val="0"/>
              </a:spcBef>
              <a:spcAft>
                <a:spcPts val="0"/>
              </a:spcAft>
              <a:buSzPts val="1800"/>
              <a:buChar char="●"/>
            </a:pPr>
            <a:r>
              <a:rPr lang="sk"/>
              <a:t>K3D (my favorite)</a:t>
            </a:r>
            <a:endParaRPr/>
          </a:p>
          <a:p>
            <a:pPr marL="0" lvl="0" indent="0" algn="l" rtl="0">
              <a:spcBef>
                <a:spcPts val="1200"/>
              </a:spcBef>
              <a:spcAft>
                <a:spcPts val="1200"/>
              </a:spcAft>
              <a:buNone/>
            </a:pPr>
            <a:r>
              <a:rPr lang="sk"/>
              <a:t>You can use for you local development anything you want. I will continue with demos with microk8s.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virtualisation? </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abstraction process which allows to </a:t>
            </a:r>
            <a:r>
              <a:rPr lang="sk" b="1"/>
              <a:t>share</a:t>
            </a:r>
            <a:r>
              <a:rPr lang="sk"/>
              <a:t> hardware resources of single instance across multiple virtual instances</a:t>
            </a:r>
            <a:endParaRPr/>
          </a:p>
          <a:p>
            <a:pPr marL="457200" lvl="0" indent="0" algn="l" rtl="0">
              <a:spcBef>
                <a:spcPts val="1200"/>
              </a:spcBef>
              <a:spcAft>
                <a:spcPts val="1200"/>
              </a:spcAft>
              <a:buNone/>
            </a:pPr>
            <a:endParaRPr/>
          </a:p>
        </p:txBody>
      </p:sp>
      <p:pic>
        <p:nvPicPr>
          <p:cNvPr id="76" name="Google Shape;76;p16"/>
          <p:cNvPicPr preferRelativeResize="0"/>
          <p:nvPr/>
        </p:nvPicPr>
        <p:blipFill>
          <a:blip r:embed="rId3">
            <a:alphaModFix/>
          </a:blip>
          <a:stretch>
            <a:fillRect/>
          </a:stretch>
        </p:blipFill>
        <p:spPr>
          <a:xfrm>
            <a:off x="1668037" y="2833147"/>
            <a:ext cx="1636206" cy="1246333"/>
          </a:xfrm>
          <a:prstGeom prst="rect">
            <a:avLst/>
          </a:prstGeom>
          <a:noFill/>
          <a:ln>
            <a:noFill/>
          </a:ln>
        </p:spPr>
      </p:pic>
      <p:pic>
        <p:nvPicPr>
          <p:cNvPr id="77" name="Google Shape;77;p16"/>
          <p:cNvPicPr preferRelativeResize="0"/>
          <p:nvPr/>
        </p:nvPicPr>
        <p:blipFill>
          <a:blip r:embed="rId4">
            <a:alphaModFix/>
          </a:blip>
          <a:stretch>
            <a:fillRect/>
          </a:stretch>
        </p:blipFill>
        <p:spPr>
          <a:xfrm>
            <a:off x="6358531" y="2183151"/>
            <a:ext cx="1117432" cy="1086878"/>
          </a:xfrm>
          <a:prstGeom prst="rect">
            <a:avLst/>
          </a:prstGeom>
          <a:noFill/>
          <a:ln>
            <a:noFill/>
          </a:ln>
        </p:spPr>
      </p:pic>
      <p:pic>
        <p:nvPicPr>
          <p:cNvPr id="78" name="Google Shape;78;p16"/>
          <p:cNvPicPr preferRelativeResize="0"/>
          <p:nvPr/>
        </p:nvPicPr>
        <p:blipFill>
          <a:blip r:embed="rId5">
            <a:alphaModFix/>
          </a:blip>
          <a:stretch>
            <a:fillRect/>
          </a:stretch>
        </p:blipFill>
        <p:spPr>
          <a:xfrm>
            <a:off x="6358531" y="3733773"/>
            <a:ext cx="1117432" cy="1108704"/>
          </a:xfrm>
          <a:prstGeom prst="rect">
            <a:avLst/>
          </a:prstGeom>
          <a:noFill/>
          <a:ln>
            <a:noFill/>
          </a:ln>
        </p:spPr>
      </p:pic>
      <p:pic>
        <p:nvPicPr>
          <p:cNvPr id="79" name="Google Shape;79;p16"/>
          <p:cNvPicPr preferRelativeResize="0"/>
          <p:nvPr/>
        </p:nvPicPr>
        <p:blipFill>
          <a:blip r:embed="rId3">
            <a:alphaModFix/>
          </a:blip>
          <a:stretch>
            <a:fillRect/>
          </a:stretch>
        </p:blipFill>
        <p:spPr>
          <a:xfrm>
            <a:off x="4426384" y="2543959"/>
            <a:ext cx="810007" cy="617006"/>
          </a:xfrm>
          <a:prstGeom prst="rect">
            <a:avLst/>
          </a:prstGeom>
          <a:noFill/>
          <a:ln>
            <a:noFill/>
          </a:ln>
        </p:spPr>
      </p:pic>
      <p:pic>
        <p:nvPicPr>
          <p:cNvPr id="80" name="Google Shape;80;p16"/>
          <p:cNvPicPr preferRelativeResize="0"/>
          <p:nvPr/>
        </p:nvPicPr>
        <p:blipFill>
          <a:blip r:embed="rId3">
            <a:alphaModFix/>
          </a:blip>
          <a:stretch>
            <a:fillRect/>
          </a:stretch>
        </p:blipFill>
        <p:spPr>
          <a:xfrm>
            <a:off x="4426395" y="3797530"/>
            <a:ext cx="810007" cy="617006"/>
          </a:xfrm>
          <a:prstGeom prst="rect">
            <a:avLst/>
          </a:prstGeom>
          <a:noFill/>
          <a:ln>
            <a:noFill/>
          </a:ln>
        </p:spPr>
      </p:pic>
      <p:cxnSp>
        <p:nvCxnSpPr>
          <p:cNvPr id="81" name="Google Shape;81;p16"/>
          <p:cNvCxnSpPr>
            <a:endCxn id="79" idx="1"/>
          </p:cNvCxnSpPr>
          <p:nvPr/>
        </p:nvCxnSpPr>
        <p:spPr>
          <a:xfrm rot="10800000" flipH="1">
            <a:off x="3538684" y="2852462"/>
            <a:ext cx="887700" cy="3753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a:endCxn id="80" idx="1"/>
          </p:cNvCxnSpPr>
          <p:nvPr/>
        </p:nvCxnSpPr>
        <p:spPr>
          <a:xfrm>
            <a:off x="3304095" y="3456233"/>
            <a:ext cx="1122300" cy="64980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a:stCxn id="79" idx="3"/>
            <a:endCxn id="77" idx="1"/>
          </p:cNvCxnSpPr>
          <p:nvPr/>
        </p:nvCxnSpPr>
        <p:spPr>
          <a:xfrm rot="10800000" flipH="1">
            <a:off x="5236391" y="2726462"/>
            <a:ext cx="1122000" cy="1260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a:endCxn id="78" idx="1"/>
          </p:cNvCxnSpPr>
          <p:nvPr/>
        </p:nvCxnSpPr>
        <p:spPr>
          <a:xfrm>
            <a:off x="5236231" y="4106024"/>
            <a:ext cx="1122300" cy="182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AWS account setup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342" name="Google Shape;342;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sk" u="sng">
                <a:solidFill>
                  <a:schemeClr val="accent5"/>
                </a:solidFill>
                <a:hlinkClick r:id="rId3">
                  <a:extLst>
                    <a:ext uri="{A12FA001-AC4F-418D-AE19-62706E023703}">
                      <ahyp:hlinkClr xmlns:ahyp="http://schemas.microsoft.com/office/drawing/2018/hyperlinkcolor" val="tx"/>
                    </a:ext>
                  </a:extLst>
                </a:hlinkClick>
              </a:rPr>
              <a:t>https://aws.amazon.com/console/</a:t>
            </a:r>
            <a:endParaRPr/>
          </a:p>
          <a:p>
            <a:pPr marL="457200" lvl="0" indent="-342900" algn="l" rtl="0">
              <a:spcBef>
                <a:spcPts val="1200"/>
              </a:spcBef>
              <a:spcAft>
                <a:spcPts val="0"/>
              </a:spcAft>
              <a:buSzPts val="1800"/>
              <a:buChar char="●"/>
            </a:pPr>
            <a:r>
              <a:rPr lang="sk"/>
              <a:t>Create account (verify email)</a:t>
            </a:r>
            <a:endParaRPr/>
          </a:p>
          <a:p>
            <a:pPr marL="457200" lvl="0" indent="-342900" algn="l" rtl="0">
              <a:spcBef>
                <a:spcPts val="0"/>
              </a:spcBef>
              <a:spcAft>
                <a:spcPts val="0"/>
              </a:spcAft>
              <a:buSzPts val="1800"/>
              <a:buChar char="●"/>
            </a:pPr>
            <a:r>
              <a:rPr lang="sk"/>
              <a:t>Add payment method (verify card)</a:t>
            </a:r>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AWS EKS setup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EKS</a:t>
            </a:r>
            <a:endParaRPr/>
          </a:p>
        </p:txBody>
      </p:sp>
      <p:sp>
        <p:nvSpPr>
          <p:cNvPr id="353" name="Google Shape;35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a:bodyPr>
          <a:lstStyle/>
          <a:p>
            <a:pPr marL="457200" lvl="0" indent="-325755" algn="l" rtl="0">
              <a:spcBef>
                <a:spcPts val="0"/>
              </a:spcBef>
              <a:spcAft>
                <a:spcPts val="0"/>
              </a:spcAft>
              <a:buSzPct val="100000"/>
              <a:buChar char="●"/>
            </a:pPr>
            <a:r>
              <a:rPr lang="sk"/>
              <a:t>Elastic Kubernetes service.</a:t>
            </a:r>
            <a:endParaRPr/>
          </a:p>
          <a:p>
            <a:pPr marL="457200" lvl="0" indent="-325755" algn="l" rtl="0">
              <a:spcBef>
                <a:spcPts val="0"/>
              </a:spcBef>
              <a:spcAft>
                <a:spcPts val="0"/>
              </a:spcAft>
              <a:buSzPct val="100000"/>
              <a:buChar char="●"/>
            </a:pPr>
            <a:r>
              <a:rPr lang="sk"/>
              <a:t>Kubernetes as a service.</a:t>
            </a:r>
            <a:endParaRPr/>
          </a:p>
          <a:p>
            <a:pPr marL="457200" lvl="0" indent="-325755" algn="l" rtl="0">
              <a:spcBef>
                <a:spcPts val="0"/>
              </a:spcBef>
              <a:spcAft>
                <a:spcPts val="0"/>
              </a:spcAft>
              <a:buSzPct val="100000"/>
              <a:buChar char="●"/>
            </a:pPr>
            <a:r>
              <a:rPr lang="sk"/>
              <a:t>You pay AWS for managing and maintaining you Kubernetes cluster.</a:t>
            </a:r>
            <a:endParaRPr/>
          </a:p>
          <a:p>
            <a:pPr marL="457200" lvl="0" indent="-325755" algn="l" rtl="0">
              <a:spcBef>
                <a:spcPts val="0"/>
              </a:spcBef>
              <a:spcAft>
                <a:spcPts val="0"/>
              </a:spcAft>
              <a:buSzPct val="100000"/>
              <a:buChar char="●"/>
            </a:pPr>
            <a:r>
              <a:rPr lang="sk"/>
              <a:t>There are two options currently:</a:t>
            </a:r>
            <a:endParaRPr/>
          </a:p>
          <a:p>
            <a:pPr marL="914400" lvl="1" indent="-304165" algn="l" rtl="0">
              <a:spcBef>
                <a:spcPts val="0"/>
              </a:spcBef>
              <a:spcAft>
                <a:spcPts val="0"/>
              </a:spcAft>
              <a:buSzPct val="100000"/>
              <a:buChar char="○"/>
            </a:pPr>
            <a:r>
              <a:rPr lang="sk"/>
              <a:t>Running on top of EC2 instance (this option we will use).</a:t>
            </a:r>
            <a:endParaRPr/>
          </a:p>
          <a:p>
            <a:pPr marL="914400" lvl="1" indent="-304165" algn="l" rtl="0">
              <a:spcBef>
                <a:spcPts val="0"/>
              </a:spcBef>
              <a:spcAft>
                <a:spcPts val="0"/>
              </a:spcAft>
              <a:buSzPct val="100000"/>
              <a:buChar char="○"/>
            </a:pPr>
            <a:r>
              <a:rPr lang="sk"/>
              <a:t>Running on top of Fargate (fargatre is a compute engine, run your app without instance).</a:t>
            </a:r>
            <a:endParaRPr/>
          </a:p>
          <a:p>
            <a:pPr marL="457200" lvl="0" indent="-325755" algn="l" rtl="0">
              <a:spcBef>
                <a:spcPts val="0"/>
              </a:spcBef>
              <a:spcAft>
                <a:spcPts val="0"/>
              </a:spcAft>
              <a:buSzPct val="100000"/>
              <a:buChar char="●"/>
            </a:pPr>
            <a:r>
              <a:rPr lang="sk"/>
              <a:t>Behind the scenes EKS will create our ec2 instances create the connections between those and install kubernetes.</a:t>
            </a:r>
            <a:endParaRPr/>
          </a:p>
          <a:p>
            <a:pPr marL="457200" lvl="0" indent="-325755" algn="l" rtl="0">
              <a:spcBef>
                <a:spcPts val="0"/>
              </a:spcBef>
              <a:spcAft>
                <a:spcPts val="0"/>
              </a:spcAft>
              <a:buSzPct val="100000"/>
              <a:buChar char="●"/>
            </a:pPr>
            <a:r>
              <a:rPr lang="sk"/>
              <a:t>You don’t have control of the control plane nodes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Pricing for EKS</a:t>
            </a:r>
            <a:endParaRPr/>
          </a:p>
        </p:txBody>
      </p:sp>
      <p:sp>
        <p:nvSpPr>
          <p:cNvPr id="359" name="Google Shape;35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 depends on multiple factors but I will try to do rough estimate for EC2 with default setup in Frankfurt region.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AWS cli setup</a:t>
            </a:r>
            <a:endParaRPr/>
          </a:p>
        </p:txBody>
      </p:sp>
      <p:sp>
        <p:nvSpPr>
          <p:cNvPr id="365" name="Google Shape;36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(Optional but recommended) create non root admin account</a:t>
            </a:r>
            <a:endParaRPr/>
          </a:p>
          <a:p>
            <a:pPr marL="457200" lvl="0" indent="-342900" algn="l" rtl="0">
              <a:spcBef>
                <a:spcPts val="0"/>
              </a:spcBef>
              <a:spcAft>
                <a:spcPts val="0"/>
              </a:spcAft>
              <a:buSzPts val="1800"/>
              <a:buChar char="●"/>
            </a:pPr>
            <a:r>
              <a:rPr lang="sk"/>
              <a:t>Get AWS credentials: </a:t>
            </a:r>
            <a:r>
              <a:rPr lang="sk" u="sng">
                <a:solidFill>
                  <a:schemeClr val="hlink"/>
                </a:solidFill>
                <a:hlinkClick r:id="rId3"/>
              </a:rPr>
              <a:t>https://docs.aws.amazon.com/singlesignon/latest/userguide/howtogetcredentials.html</a:t>
            </a:r>
            <a:endParaRPr/>
          </a:p>
          <a:p>
            <a:pPr marL="457200" lvl="0" indent="-342900" algn="l" rtl="0">
              <a:spcBef>
                <a:spcPts val="0"/>
              </a:spcBef>
              <a:spcAft>
                <a:spcPts val="0"/>
              </a:spcAft>
              <a:buSzPts val="1800"/>
              <a:buChar char="●"/>
            </a:pPr>
            <a:r>
              <a:rPr lang="sk"/>
              <a:t>Download AWS CLI </a:t>
            </a:r>
            <a:endParaRPr/>
          </a:p>
          <a:p>
            <a:pPr marL="914400" lvl="1" indent="-317500" algn="l" rtl="0">
              <a:spcBef>
                <a:spcPts val="0"/>
              </a:spcBef>
              <a:spcAft>
                <a:spcPts val="0"/>
              </a:spcAft>
              <a:buSzPts val="1400"/>
              <a:buChar char="○"/>
            </a:pPr>
            <a:r>
              <a:rPr lang="sk" u="sng">
                <a:solidFill>
                  <a:schemeClr val="hlink"/>
                </a:solidFill>
                <a:hlinkClick r:id="rId4"/>
              </a:rPr>
              <a:t>https://docs.aws.amazon.com/cli/latest/userguide/getting-started-install.html</a:t>
            </a:r>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Install EKSCTL</a:t>
            </a:r>
            <a:endParaRPr/>
          </a:p>
        </p:txBody>
      </p:sp>
      <p:sp>
        <p:nvSpPr>
          <p:cNvPr id="371" name="Google Shape;371;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sk"/>
              <a:t>EksCtl is command line tool for EKS (elastic kubernetes service).</a:t>
            </a:r>
            <a:endParaRPr/>
          </a:p>
          <a:p>
            <a:pPr marL="457200" lvl="0" indent="-342900" algn="l" rtl="0">
              <a:spcBef>
                <a:spcPts val="0"/>
              </a:spcBef>
              <a:spcAft>
                <a:spcPts val="0"/>
              </a:spcAft>
              <a:buSzPts val="1800"/>
              <a:buChar char="●"/>
            </a:pPr>
            <a:r>
              <a:rPr lang="sk"/>
              <a:t>It allows you to manage AWS kubernetes clusters directly form you command line.</a:t>
            </a:r>
            <a:endParaRPr/>
          </a:p>
          <a:p>
            <a:pPr marL="457200" lvl="0" indent="-342900" algn="l" rtl="0">
              <a:spcBef>
                <a:spcPts val="0"/>
              </a:spcBef>
              <a:spcAft>
                <a:spcPts val="0"/>
              </a:spcAft>
              <a:buSzPts val="1800"/>
              <a:buChar char="●"/>
            </a:pPr>
            <a:r>
              <a:rPr lang="sk"/>
              <a:t>Installation </a:t>
            </a:r>
            <a:r>
              <a:rPr lang="sk" u="sng">
                <a:solidFill>
                  <a:schemeClr val="hlink"/>
                </a:solidFill>
                <a:hlinkClick r:id="rId3"/>
              </a:rPr>
              <a:t>https://docs.aws.amazon.com/eks/latest/userguide/eksctl.html</a:t>
            </a:r>
            <a:endParaRPr/>
          </a:p>
          <a:p>
            <a:pPr marL="45720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EKSCTL demo</a:t>
            </a:r>
            <a:endParaRPr/>
          </a:p>
        </p:txBody>
      </p:sp>
      <p:sp>
        <p:nvSpPr>
          <p:cNvPr id="377" name="Google Shape;377;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Prepare that the creation of the cluster takes around 20 minutes and you will be paid since the cluster started.</a:t>
            </a:r>
            <a:endParaRPr/>
          </a:p>
          <a:p>
            <a:pPr marL="457200" lvl="0" indent="-342900" algn="just" rtl="0">
              <a:spcBef>
                <a:spcPts val="0"/>
              </a:spcBef>
              <a:spcAft>
                <a:spcPts val="0"/>
              </a:spcAft>
              <a:buSzPts val="1800"/>
              <a:buChar char="●"/>
            </a:pPr>
            <a:r>
              <a:rPr lang="sk"/>
              <a:t>I recommend starting examples with microk8s (or other local setup) and when you are ready head to EKS CTL. </a:t>
            </a:r>
            <a:endParaRPr/>
          </a:p>
          <a:p>
            <a:pPr marL="457200" lvl="0" indent="-342900" algn="just" rtl="0">
              <a:spcBef>
                <a:spcPts val="0"/>
              </a:spcBef>
              <a:spcAft>
                <a:spcPts val="0"/>
              </a:spcAft>
              <a:buSzPts val="1800"/>
              <a:buChar char="●"/>
            </a:pPr>
            <a:r>
              <a:rPr lang="sk"/>
              <a:t>Strategy I recommend is to allocate few hours for EKS experimentation after which you delete the cluster.</a:t>
            </a:r>
            <a:endParaRPr/>
          </a:p>
          <a:p>
            <a:pPr marL="0" lvl="0" indent="0" algn="just" rtl="0">
              <a:spcBef>
                <a:spcPts val="1200"/>
              </a:spcBef>
              <a:spcAft>
                <a:spcPts val="1200"/>
              </a:spcAft>
              <a:buNone/>
            </a:pPr>
            <a:r>
              <a:rPr lang="sk"/>
              <a:t>$ cd 005_eks_demo/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components and concepts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nodes</a:t>
            </a:r>
            <a:endParaRPr/>
          </a:p>
        </p:txBody>
      </p:sp>
      <p:sp>
        <p:nvSpPr>
          <p:cNvPr id="388" name="Google Shape;38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SzPts val="1800"/>
              <a:buChar char="●"/>
            </a:pPr>
            <a:r>
              <a:rPr lang="sk"/>
              <a:t>Nodes are the machines which create the cluster.</a:t>
            </a:r>
            <a:endParaRPr/>
          </a:p>
          <a:p>
            <a:pPr marL="457200" lvl="0" indent="-342900" algn="just" rtl="0">
              <a:spcBef>
                <a:spcPts val="0"/>
              </a:spcBef>
              <a:spcAft>
                <a:spcPts val="0"/>
              </a:spcAft>
              <a:buSzPts val="1800"/>
              <a:buChar char="●"/>
            </a:pPr>
            <a:r>
              <a:rPr lang="sk"/>
              <a:t>The upper limit of nodes is around 5000 currently (really an edge case custer).</a:t>
            </a:r>
            <a:endParaRPr/>
          </a:p>
          <a:p>
            <a:pPr marL="457200" lvl="0" indent="-342900" algn="just" rtl="0">
              <a:spcBef>
                <a:spcPts val="0"/>
              </a:spcBef>
              <a:spcAft>
                <a:spcPts val="0"/>
              </a:spcAft>
              <a:buSzPts val="1800"/>
              <a:buChar char="●"/>
            </a:pPr>
            <a:r>
              <a:rPr lang="sk"/>
              <a:t>Types of nodes:</a:t>
            </a:r>
            <a:endParaRPr/>
          </a:p>
          <a:p>
            <a:pPr marL="914400" lvl="1" indent="-317500" algn="just" rtl="0">
              <a:spcBef>
                <a:spcPts val="0"/>
              </a:spcBef>
              <a:spcAft>
                <a:spcPts val="0"/>
              </a:spcAft>
              <a:buSzPts val="1400"/>
              <a:buChar char="○"/>
            </a:pPr>
            <a:r>
              <a:rPr lang="sk"/>
              <a:t>Master/controlplane nodes (key Kubernetes workloads are presented here).</a:t>
            </a:r>
            <a:endParaRPr/>
          </a:p>
          <a:p>
            <a:pPr marL="914400" lvl="1" indent="-317500" algn="just" rtl="0">
              <a:spcBef>
                <a:spcPts val="0"/>
              </a:spcBef>
              <a:spcAft>
                <a:spcPts val="0"/>
              </a:spcAft>
              <a:buSzPts val="1400"/>
              <a:buChar char="○"/>
            </a:pPr>
            <a:r>
              <a:rPr lang="sk"/>
              <a:t>Worker nodes (application workloads are here).</a:t>
            </a:r>
            <a:endParaRPr/>
          </a:p>
          <a:p>
            <a:pPr marL="457200" lvl="0" indent="-342900" algn="just" rtl="0">
              <a:spcBef>
                <a:spcPts val="0"/>
              </a:spcBef>
              <a:spcAft>
                <a:spcPts val="0"/>
              </a:spcAft>
              <a:buSzPts val="1800"/>
              <a:buChar char="●"/>
            </a:pPr>
            <a:r>
              <a:rPr lang="sk"/>
              <a:t>Normally application workloads should not be scheduled on master nodes.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Virtual machines</a:t>
            </a:r>
            <a:endParaRPr/>
          </a:p>
        </p:txBody>
      </p:sp>
      <p:sp>
        <p:nvSpPr>
          <p:cNvPr id="90" name="Google Shape;90;p17"/>
          <p:cNvSpPr/>
          <p:nvPr/>
        </p:nvSpPr>
        <p:spPr>
          <a:xfrm>
            <a:off x="480725" y="4094281"/>
            <a:ext cx="7855800" cy="534300"/>
          </a:xfrm>
          <a:prstGeom prst="roundRect">
            <a:avLst>
              <a:gd name="adj" fmla="val 16667"/>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Server Hardware</a:t>
            </a:r>
            <a:endParaRPr>
              <a:latin typeface="Roboto Mono"/>
              <a:ea typeface="Roboto Mono"/>
              <a:cs typeface="Roboto Mono"/>
              <a:sym typeface="Roboto Mono"/>
            </a:endParaRPr>
          </a:p>
        </p:txBody>
      </p:sp>
      <p:sp>
        <p:nvSpPr>
          <p:cNvPr id="91" name="Google Shape;91;p17"/>
          <p:cNvSpPr/>
          <p:nvPr/>
        </p:nvSpPr>
        <p:spPr>
          <a:xfrm>
            <a:off x="480725" y="3491467"/>
            <a:ext cx="7855800" cy="534300"/>
          </a:xfrm>
          <a:prstGeom prst="roundRect">
            <a:avLst>
              <a:gd name="adj" fmla="val 16667"/>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Server OS</a:t>
            </a:r>
            <a:endParaRPr>
              <a:latin typeface="Roboto Mono"/>
              <a:ea typeface="Roboto Mono"/>
              <a:cs typeface="Roboto Mono"/>
              <a:sym typeface="Roboto Mono"/>
            </a:endParaRPr>
          </a:p>
        </p:txBody>
      </p:sp>
      <p:sp>
        <p:nvSpPr>
          <p:cNvPr id="92" name="Google Shape;92;p17"/>
          <p:cNvSpPr/>
          <p:nvPr/>
        </p:nvSpPr>
        <p:spPr>
          <a:xfrm>
            <a:off x="480725" y="2888653"/>
            <a:ext cx="7855800" cy="5343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Hypervisor (VMWare, Virtualbox ..)</a:t>
            </a:r>
            <a:endParaRPr>
              <a:latin typeface="Roboto Mono"/>
              <a:ea typeface="Roboto Mono"/>
              <a:cs typeface="Roboto Mono"/>
              <a:sym typeface="Roboto Mono"/>
            </a:endParaRPr>
          </a:p>
        </p:txBody>
      </p:sp>
      <p:sp>
        <p:nvSpPr>
          <p:cNvPr id="93" name="Google Shape;93;p17"/>
          <p:cNvSpPr/>
          <p:nvPr/>
        </p:nvSpPr>
        <p:spPr>
          <a:xfrm>
            <a:off x="480725" y="2285839"/>
            <a:ext cx="1890000" cy="5343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Guest OS</a:t>
            </a:r>
            <a:endParaRPr>
              <a:latin typeface="Roboto Mono"/>
              <a:ea typeface="Roboto Mono"/>
              <a:cs typeface="Roboto Mono"/>
              <a:sym typeface="Roboto Mono"/>
            </a:endParaRPr>
          </a:p>
        </p:txBody>
      </p:sp>
      <p:sp>
        <p:nvSpPr>
          <p:cNvPr id="94" name="Google Shape;94;p17"/>
          <p:cNvSpPr/>
          <p:nvPr/>
        </p:nvSpPr>
        <p:spPr>
          <a:xfrm>
            <a:off x="480725" y="16830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95" name="Google Shape;95;p17"/>
          <p:cNvSpPr/>
          <p:nvPr/>
        </p:nvSpPr>
        <p:spPr>
          <a:xfrm>
            <a:off x="480725" y="10832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SQL</a:t>
            </a:r>
            <a:endParaRPr>
              <a:latin typeface="Roboto Mono"/>
              <a:ea typeface="Roboto Mono"/>
              <a:cs typeface="Roboto Mono"/>
              <a:sym typeface="Roboto Mono"/>
            </a:endParaRPr>
          </a:p>
        </p:txBody>
      </p:sp>
      <p:sp>
        <p:nvSpPr>
          <p:cNvPr id="96" name="Google Shape;96;p17"/>
          <p:cNvSpPr/>
          <p:nvPr/>
        </p:nvSpPr>
        <p:spPr>
          <a:xfrm>
            <a:off x="3463625" y="2285814"/>
            <a:ext cx="1890000" cy="5343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Guest OS</a:t>
            </a:r>
            <a:endParaRPr>
              <a:latin typeface="Roboto Mono"/>
              <a:ea typeface="Roboto Mono"/>
              <a:cs typeface="Roboto Mono"/>
              <a:sym typeface="Roboto Mono"/>
            </a:endParaRPr>
          </a:p>
        </p:txBody>
      </p:sp>
      <p:sp>
        <p:nvSpPr>
          <p:cNvPr id="97" name="Google Shape;97;p17"/>
          <p:cNvSpPr/>
          <p:nvPr/>
        </p:nvSpPr>
        <p:spPr>
          <a:xfrm>
            <a:off x="3463625" y="168300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98" name="Google Shape;98;p17"/>
          <p:cNvSpPr/>
          <p:nvPr/>
        </p:nvSpPr>
        <p:spPr>
          <a:xfrm>
            <a:off x="3463625" y="108320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REST API</a:t>
            </a:r>
            <a:endParaRPr>
              <a:latin typeface="Roboto Mono"/>
              <a:ea typeface="Roboto Mono"/>
              <a:cs typeface="Roboto Mono"/>
              <a:sym typeface="Roboto Mono"/>
            </a:endParaRPr>
          </a:p>
        </p:txBody>
      </p:sp>
      <p:sp>
        <p:nvSpPr>
          <p:cNvPr id="99" name="Google Shape;99;p17"/>
          <p:cNvSpPr/>
          <p:nvPr/>
        </p:nvSpPr>
        <p:spPr>
          <a:xfrm>
            <a:off x="6408075" y="2287339"/>
            <a:ext cx="1890000" cy="5343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Guest OS</a:t>
            </a:r>
            <a:endParaRPr>
              <a:latin typeface="Roboto Mono"/>
              <a:ea typeface="Roboto Mono"/>
              <a:cs typeface="Roboto Mono"/>
              <a:sym typeface="Roboto Mono"/>
            </a:endParaRPr>
          </a:p>
        </p:txBody>
      </p:sp>
      <p:sp>
        <p:nvSpPr>
          <p:cNvPr id="100" name="Google Shape;100;p17"/>
          <p:cNvSpPr/>
          <p:nvPr/>
        </p:nvSpPr>
        <p:spPr>
          <a:xfrm>
            <a:off x="6408075" y="16845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101" name="Google Shape;101;p17"/>
          <p:cNvSpPr/>
          <p:nvPr/>
        </p:nvSpPr>
        <p:spPr>
          <a:xfrm>
            <a:off x="6408075" y="10847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SMTP</a:t>
            </a:r>
            <a:endParaRPr>
              <a:latin typeface="Roboto Mono"/>
              <a:ea typeface="Roboto Mono"/>
              <a:cs typeface="Roboto Mono"/>
              <a:sym typeface="Roboto Mon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p:nvPr/>
        </p:nvSpPr>
        <p:spPr>
          <a:xfrm>
            <a:off x="1737871" y="1161463"/>
            <a:ext cx="6108300" cy="24711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62"/>
          <p:cNvPicPr preferRelativeResize="0"/>
          <p:nvPr/>
        </p:nvPicPr>
        <p:blipFill>
          <a:blip r:embed="rId3">
            <a:alphaModFix/>
          </a:blip>
          <a:stretch>
            <a:fillRect/>
          </a:stretch>
        </p:blipFill>
        <p:spPr>
          <a:xfrm>
            <a:off x="2158025" y="1682821"/>
            <a:ext cx="1133027" cy="1372090"/>
          </a:xfrm>
          <a:prstGeom prst="rect">
            <a:avLst/>
          </a:prstGeom>
          <a:noFill/>
          <a:ln>
            <a:noFill/>
          </a:ln>
        </p:spPr>
      </p:pic>
      <p:pic>
        <p:nvPicPr>
          <p:cNvPr id="395" name="Google Shape;395;p62"/>
          <p:cNvPicPr preferRelativeResize="0"/>
          <p:nvPr/>
        </p:nvPicPr>
        <p:blipFill>
          <a:blip r:embed="rId3">
            <a:alphaModFix/>
          </a:blip>
          <a:stretch>
            <a:fillRect/>
          </a:stretch>
        </p:blipFill>
        <p:spPr>
          <a:xfrm>
            <a:off x="4315527" y="1739362"/>
            <a:ext cx="1133027" cy="1372090"/>
          </a:xfrm>
          <a:prstGeom prst="rect">
            <a:avLst/>
          </a:prstGeom>
          <a:noFill/>
          <a:ln>
            <a:noFill/>
          </a:ln>
        </p:spPr>
      </p:pic>
      <p:pic>
        <p:nvPicPr>
          <p:cNvPr id="396" name="Google Shape;396;p62"/>
          <p:cNvPicPr preferRelativeResize="0"/>
          <p:nvPr/>
        </p:nvPicPr>
        <p:blipFill>
          <a:blip r:embed="rId3">
            <a:alphaModFix/>
          </a:blip>
          <a:stretch>
            <a:fillRect/>
          </a:stretch>
        </p:blipFill>
        <p:spPr>
          <a:xfrm>
            <a:off x="6473028" y="1739362"/>
            <a:ext cx="1133027" cy="1372090"/>
          </a:xfrm>
          <a:prstGeom prst="rect">
            <a:avLst/>
          </a:prstGeom>
          <a:noFill/>
          <a:ln>
            <a:noFill/>
          </a:ln>
        </p:spPr>
      </p:pic>
      <p:pic>
        <p:nvPicPr>
          <p:cNvPr id="397" name="Google Shape;397;p62"/>
          <p:cNvPicPr preferRelativeResize="0"/>
          <p:nvPr/>
        </p:nvPicPr>
        <p:blipFill>
          <a:blip r:embed="rId4">
            <a:alphaModFix/>
          </a:blip>
          <a:stretch>
            <a:fillRect/>
          </a:stretch>
        </p:blipFill>
        <p:spPr>
          <a:xfrm>
            <a:off x="1297838" y="2761311"/>
            <a:ext cx="1257396" cy="122072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 api server</a:t>
            </a:r>
            <a:endParaRPr/>
          </a:p>
        </p:txBody>
      </p:sp>
      <p:sp>
        <p:nvSpPr>
          <p:cNvPr id="403" name="Google Shape;403;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a:bodyPr>
          <a:lstStyle/>
          <a:p>
            <a:pPr marL="457200" lvl="0" indent="-317182" algn="just" rtl="0">
              <a:spcBef>
                <a:spcPts val="0"/>
              </a:spcBef>
              <a:spcAft>
                <a:spcPts val="0"/>
              </a:spcAft>
              <a:buSzPct val="100000"/>
              <a:buChar char="●"/>
            </a:pPr>
            <a:r>
              <a:rPr lang="sk"/>
              <a:t>Everything in the Kubernetes is a resource (REST).</a:t>
            </a:r>
            <a:endParaRPr/>
          </a:p>
          <a:p>
            <a:pPr marL="457200" lvl="0" indent="-317182" algn="just" rtl="0">
              <a:spcBef>
                <a:spcPts val="0"/>
              </a:spcBef>
              <a:spcAft>
                <a:spcPts val="0"/>
              </a:spcAft>
              <a:buSzPct val="100000"/>
              <a:buChar char="●"/>
            </a:pPr>
            <a:r>
              <a:rPr lang="sk"/>
              <a:t>Kube api is REST api which we will talk to manage our cluster.</a:t>
            </a:r>
            <a:endParaRPr/>
          </a:p>
          <a:p>
            <a:pPr marL="457200" lvl="0" indent="-317182" algn="just" rtl="0">
              <a:spcBef>
                <a:spcPts val="0"/>
              </a:spcBef>
              <a:spcAft>
                <a:spcPts val="0"/>
              </a:spcAft>
              <a:buSzPct val="100000"/>
              <a:buChar char="●"/>
            </a:pPr>
            <a:r>
              <a:rPr lang="sk"/>
              <a:t>It’s like a Frontend to the cluster.</a:t>
            </a:r>
            <a:endParaRPr/>
          </a:p>
          <a:p>
            <a:pPr marL="457200" lvl="0" indent="-317182" algn="just" rtl="0">
              <a:spcBef>
                <a:spcPts val="0"/>
              </a:spcBef>
              <a:spcAft>
                <a:spcPts val="0"/>
              </a:spcAft>
              <a:buSzPct val="100000"/>
              <a:buChar char="●"/>
            </a:pPr>
            <a:r>
              <a:rPr lang="sk"/>
              <a:t>Kubectl is the local client which we will use to talk to the Kube api server.</a:t>
            </a:r>
            <a:endParaRPr/>
          </a:p>
          <a:p>
            <a:pPr marL="457200" lvl="0" indent="-317182" algn="just" rtl="0">
              <a:spcBef>
                <a:spcPts val="0"/>
              </a:spcBef>
              <a:spcAft>
                <a:spcPts val="0"/>
              </a:spcAft>
              <a:buSzPct val="100000"/>
              <a:buChar char="●"/>
            </a:pPr>
            <a:r>
              <a:rPr lang="sk"/>
              <a:t>Normally Kube-api runs as a pod (lets think container for now) on control plane node (it can also run as a system service through systemd).</a:t>
            </a:r>
            <a:endParaRPr/>
          </a:p>
          <a:p>
            <a:pPr marL="457200" lvl="0" indent="-317182" algn="just" rtl="0">
              <a:spcBef>
                <a:spcPts val="0"/>
              </a:spcBef>
              <a:spcAft>
                <a:spcPts val="0"/>
              </a:spcAft>
              <a:buSzPct val="100000"/>
              <a:buChar char="●"/>
            </a:pPr>
            <a:r>
              <a:rPr lang="sk"/>
              <a:t>Now you need to understand that on EKS or any other managed kubernetes services the control plane is hidden. We can only see the worker nodes.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p:nvPr/>
        </p:nvSpPr>
        <p:spPr>
          <a:xfrm>
            <a:off x="2881335" y="522600"/>
            <a:ext cx="3788700" cy="15327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64"/>
          <p:cNvPicPr preferRelativeResize="0"/>
          <p:nvPr/>
        </p:nvPicPr>
        <p:blipFill>
          <a:blip r:embed="rId3">
            <a:alphaModFix/>
          </a:blip>
          <a:stretch>
            <a:fillRect/>
          </a:stretch>
        </p:blipFill>
        <p:spPr>
          <a:xfrm>
            <a:off x="3141930" y="845965"/>
            <a:ext cx="702741" cy="851021"/>
          </a:xfrm>
          <a:prstGeom prst="rect">
            <a:avLst/>
          </a:prstGeom>
          <a:noFill/>
          <a:ln>
            <a:noFill/>
          </a:ln>
        </p:spPr>
      </p:pic>
      <p:pic>
        <p:nvPicPr>
          <p:cNvPr id="410" name="Google Shape;410;p64"/>
          <p:cNvPicPr preferRelativeResize="0"/>
          <p:nvPr/>
        </p:nvPicPr>
        <p:blipFill>
          <a:blip r:embed="rId3">
            <a:alphaModFix/>
          </a:blip>
          <a:stretch>
            <a:fillRect/>
          </a:stretch>
        </p:blipFill>
        <p:spPr>
          <a:xfrm>
            <a:off x="4480086" y="881034"/>
            <a:ext cx="702741" cy="851021"/>
          </a:xfrm>
          <a:prstGeom prst="rect">
            <a:avLst/>
          </a:prstGeom>
          <a:noFill/>
          <a:ln>
            <a:noFill/>
          </a:ln>
        </p:spPr>
      </p:pic>
      <p:pic>
        <p:nvPicPr>
          <p:cNvPr id="411" name="Google Shape;411;p64"/>
          <p:cNvPicPr preferRelativeResize="0"/>
          <p:nvPr/>
        </p:nvPicPr>
        <p:blipFill>
          <a:blip r:embed="rId3">
            <a:alphaModFix/>
          </a:blip>
          <a:stretch>
            <a:fillRect/>
          </a:stretch>
        </p:blipFill>
        <p:spPr>
          <a:xfrm>
            <a:off x="5818243" y="881034"/>
            <a:ext cx="702741" cy="851021"/>
          </a:xfrm>
          <a:prstGeom prst="rect">
            <a:avLst/>
          </a:prstGeom>
          <a:noFill/>
          <a:ln>
            <a:noFill/>
          </a:ln>
        </p:spPr>
      </p:pic>
      <p:pic>
        <p:nvPicPr>
          <p:cNvPr id="412" name="Google Shape;412;p64"/>
          <p:cNvPicPr preferRelativeResize="0"/>
          <p:nvPr/>
        </p:nvPicPr>
        <p:blipFill>
          <a:blip r:embed="rId4">
            <a:alphaModFix/>
          </a:blip>
          <a:stretch>
            <a:fillRect/>
          </a:stretch>
        </p:blipFill>
        <p:spPr>
          <a:xfrm>
            <a:off x="2608412" y="1514884"/>
            <a:ext cx="779880" cy="757139"/>
          </a:xfrm>
          <a:prstGeom prst="rect">
            <a:avLst/>
          </a:prstGeom>
          <a:noFill/>
          <a:ln>
            <a:noFill/>
          </a:ln>
        </p:spPr>
      </p:pic>
      <p:sp>
        <p:nvSpPr>
          <p:cNvPr id="413" name="Google Shape;413;p64"/>
          <p:cNvSpPr txBox="1"/>
          <p:nvPr/>
        </p:nvSpPr>
        <p:spPr>
          <a:xfrm>
            <a:off x="4238350" y="620475"/>
            <a:ext cx="14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b="1"/>
              <a:t>Controlplane</a:t>
            </a:r>
            <a:endParaRPr b="1"/>
          </a:p>
        </p:txBody>
      </p:sp>
      <p:pic>
        <p:nvPicPr>
          <p:cNvPr id="414" name="Google Shape;414;p64"/>
          <p:cNvPicPr preferRelativeResize="0"/>
          <p:nvPr/>
        </p:nvPicPr>
        <p:blipFill>
          <a:blip r:embed="rId5">
            <a:alphaModFix/>
          </a:blip>
          <a:stretch>
            <a:fillRect/>
          </a:stretch>
        </p:blipFill>
        <p:spPr>
          <a:xfrm>
            <a:off x="4671856" y="1408150"/>
            <a:ext cx="536393" cy="400200"/>
          </a:xfrm>
          <a:prstGeom prst="rect">
            <a:avLst/>
          </a:prstGeom>
          <a:noFill/>
          <a:ln>
            <a:noFill/>
          </a:ln>
        </p:spPr>
      </p:pic>
      <p:sp>
        <p:nvSpPr>
          <p:cNvPr id="415" name="Google Shape;415;p64"/>
          <p:cNvSpPr/>
          <p:nvPr/>
        </p:nvSpPr>
        <p:spPr>
          <a:xfrm>
            <a:off x="3100410" y="3046125"/>
            <a:ext cx="3788700" cy="15327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64"/>
          <p:cNvPicPr preferRelativeResize="0"/>
          <p:nvPr/>
        </p:nvPicPr>
        <p:blipFill>
          <a:blip r:embed="rId6">
            <a:alphaModFix/>
          </a:blip>
          <a:stretch>
            <a:fillRect/>
          </a:stretch>
        </p:blipFill>
        <p:spPr>
          <a:xfrm>
            <a:off x="1819025" y="2699425"/>
            <a:ext cx="1859350" cy="1416300"/>
          </a:xfrm>
          <a:prstGeom prst="rect">
            <a:avLst/>
          </a:prstGeom>
          <a:noFill/>
          <a:ln>
            <a:noFill/>
          </a:ln>
        </p:spPr>
      </p:pic>
      <p:sp>
        <p:nvSpPr>
          <p:cNvPr id="417" name="Google Shape;417;p64"/>
          <p:cNvSpPr txBox="1"/>
          <p:nvPr/>
        </p:nvSpPr>
        <p:spPr>
          <a:xfrm>
            <a:off x="4604750" y="4115725"/>
            <a:ext cx="78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Kubectl</a:t>
            </a:r>
            <a:endParaRPr/>
          </a:p>
        </p:txBody>
      </p:sp>
      <p:pic>
        <p:nvPicPr>
          <p:cNvPr id="418" name="Google Shape;418;p64"/>
          <p:cNvPicPr preferRelativeResize="0"/>
          <p:nvPr/>
        </p:nvPicPr>
        <p:blipFill>
          <a:blip r:embed="rId7">
            <a:alphaModFix/>
          </a:blip>
          <a:stretch>
            <a:fillRect/>
          </a:stretch>
        </p:blipFill>
        <p:spPr>
          <a:xfrm>
            <a:off x="4667402" y="3536273"/>
            <a:ext cx="654707" cy="552412"/>
          </a:xfrm>
          <a:prstGeom prst="rect">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pic>
      <p:cxnSp>
        <p:nvCxnSpPr>
          <p:cNvPr id="419" name="Google Shape;419;p64"/>
          <p:cNvCxnSpPr>
            <a:stCxn id="418" idx="0"/>
            <a:endCxn id="414" idx="2"/>
          </p:cNvCxnSpPr>
          <p:nvPr/>
        </p:nvCxnSpPr>
        <p:spPr>
          <a:xfrm rot="10800000">
            <a:off x="4940156" y="1808273"/>
            <a:ext cx="54600" cy="172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Etcd (distributed key value storage)</a:t>
            </a:r>
            <a:endParaRPr/>
          </a:p>
        </p:txBody>
      </p:sp>
      <p:sp>
        <p:nvSpPr>
          <p:cNvPr id="425" name="Google Shape;425;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just" rtl="0">
              <a:spcBef>
                <a:spcPts val="0"/>
              </a:spcBef>
              <a:spcAft>
                <a:spcPts val="0"/>
              </a:spcAft>
              <a:buSzPct val="100000"/>
              <a:buChar char="●"/>
            </a:pPr>
            <a:r>
              <a:rPr lang="sk"/>
              <a:t>Manages configuration data and state data of objects in kubernetes.</a:t>
            </a:r>
            <a:endParaRPr/>
          </a:p>
          <a:p>
            <a:pPr marL="457200" lvl="0" indent="-334327" algn="just" rtl="0">
              <a:spcBef>
                <a:spcPts val="0"/>
              </a:spcBef>
              <a:spcAft>
                <a:spcPts val="0"/>
              </a:spcAft>
              <a:buSzPct val="100000"/>
              <a:buChar char="●"/>
            </a:pPr>
            <a:r>
              <a:rPr lang="sk"/>
              <a:t>Etcd should be used only to store data related to kubernetes objects.</a:t>
            </a:r>
            <a:endParaRPr/>
          </a:p>
          <a:p>
            <a:pPr marL="457200" lvl="0" indent="-334327" algn="just" rtl="0">
              <a:spcBef>
                <a:spcPts val="0"/>
              </a:spcBef>
              <a:spcAft>
                <a:spcPts val="0"/>
              </a:spcAft>
              <a:buSzPct val="100000"/>
              <a:buChar char="●"/>
            </a:pPr>
            <a:r>
              <a:rPr lang="sk"/>
              <a:t>Kube-api-server speaks directly to ETCD you don’t have to.</a:t>
            </a:r>
            <a:endParaRPr/>
          </a:p>
          <a:p>
            <a:pPr marL="457200" lvl="0" indent="-334327" algn="just" rtl="0">
              <a:spcBef>
                <a:spcPts val="0"/>
              </a:spcBef>
              <a:spcAft>
                <a:spcPts val="0"/>
              </a:spcAft>
              <a:buSzPct val="100000"/>
              <a:buChar char="●"/>
            </a:pPr>
            <a:r>
              <a:rPr lang="sk"/>
              <a:t>Its located mostly on control plane nodes (notice the plural).</a:t>
            </a:r>
            <a:endParaRPr/>
          </a:p>
          <a:p>
            <a:pPr marL="457200" lvl="0" indent="-334327" algn="just" rtl="0">
              <a:spcBef>
                <a:spcPts val="0"/>
              </a:spcBef>
              <a:spcAft>
                <a:spcPts val="0"/>
              </a:spcAft>
              <a:buSzPct val="100000"/>
              <a:buChar char="●"/>
            </a:pPr>
            <a:r>
              <a:rPr lang="sk"/>
              <a:t>Its super fast (benchmarked at 10 000 writes per second).</a:t>
            </a:r>
            <a:endParaRPr/>
          </a:p>
          <a:p>
            <a:pPr marL="457200" lvl="0" indent="-334327" algn="just" rtl="0">
              <a:spcBef>
                <a:spcPts val="0"/>
              </a:spcBef>
              <a:spcAft>
                <a:spcPts val="0"/>
              </a:spcAft>
              <a:buSzPct val="100000"/>
              <a:buChar char="●"/>
            </a:pPr>
            <a:r>
              <a:rPr lang="sk"/>
              <a:t>Uses Raft protocol (makes it super reliable).</a:t>
            </a:r>
            <a:endParaRPr/>
          </a:p>
          <a:p>
            <a:pPr marL="457200" lvl="0" indent="-334327" algn="just" rtl="0">
              <a:spcBef>
                <a:spcPts val="0"/>
              </a:spcBef>
              <a:spcAft>
                <a:spcPts val="0"/>
              </a:spcAft>
              <a:buSzPct val="100000"/>
              <a:buChar char="●"/>
            </a:pPr>
            <a:r>
              <a:rPr lang="sk"/>
              <a:t>Microk8s uses Dqlite as its database (HA Sqlite alternative).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Kubelet</a:t>
            </a:r>
            <a:endParaRPr/>
          </a:p>
        </p:txBody>
      </p:sp>
      <p:sp>
        <p:nvSpPr>
          <p:cNvPr id="431" name="Google Shape;43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Kubelet is the hearth of every Kubernetes node.</a:t>
            </a:r>
            <a:endParaRPr/>
          </a:p>
          <a:p>
            <a:pPr marL="457200" lvl="0" indent="-342900" algn="l" rtl="0">
              <a:spcBef>
                <a:spcPts val="0"/>
              </a:spcBef>
              <a:spcAft>
                <a:spcPts val="0"/>
              </a:spcAft>
              <a:buSzPts val="1800"/>
              <a:buChar char="●"/>
            </a:pPr>
            <a:r>
              <a:rPr lang="sk"/>
              <a:t>Is the agent running there handling all the magic. </a:t>
            </a:r>
            <a:endParaRPr/>
          </a:p>
          <a:p>
            <a:pPr marL="457200" lvl="0" indent="-342900" algn="l" rtl="0">
              <a:spcBef>
                <a:spcPts val="0"/>
              </a:spcBef>
              <a:spcAft>
                <a:spcPts val="0"/>
              </a:spcAft>
              <a:buSzPts val="1800"/>
              <a:buChar char="●"/>
            </a:pPr>
            <a:r>
              <a:rPr lang="sk"/>
              <a:t>Kubeapi speaks with other nodes through kubelet.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7"/>
          <p:cNvSpPr/>
          <p:nvPr/>
        </p:nvSpPr>
        <p:spPr>
          <a:xfrm>
            <a:off x="1631740" y="1164775"/>
            <a:ext cx="6094200" cy="24654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67"/>
          <p:cNvPicPr preferRelativeResize="0"/>
          <p:nvPr/>
        </p:nvPicPr>
        <p:blipFill>
          <a:blip r:embed="rId3">
            <a:alphaModFix/>
          </a:blip>
          <a:stretch>
            <a:fillRect/>
          </a:stretch>
        </p:blipFill>
        <p:spPr>
          <a:xfrm>
            <a:off x="2050907" y="1684908"/>
            <a:ext cx="1130361" cy="1368867"/>
          </a:xfrm>
          <a:prstGeom prst="rect">
            <a:avLst/>
          </a:prstGeom>
          <a:noFill/>
          <a:ln>
            <a:noFill/>
          </a:ln>
        </p:spPr>
      </p:pic>
      <p:pic>
        <p:nvPicPr>
          <p:cNvPr id="438" name="Google Shape;438;p67"/>
          <p:cNvPicPr preferRelativeResize="0"/>
          <p:nvPr/>
        </p:nvPicPr>
        <p:blipFill>
          <a:blip r:embed="rId3">
            <a:alphaModFix/>
          </a:blip>
          <a:stretch>
            <a:fillRect/>
          </a:stretch>
        </p:blipFill>
        <p:spPr>
          <a:xfrm>
            <a:off x="4203333" y="1741316"/>
            <a:ext cx="1130361" cy="1368867"/>
          </a:xfrm>
          <a:prstGeom prst="rect">
            <a:avLst/>
          </a:prstGeom>
          <a:noFill/>
          <a:ln>
            <a:noFill/>
          </a:ln>
        </p:spPr>
      </p:pic>
      <p:pic>
        <p:nvPicPr>
          <p:cNvPr id="439" name="Google Shape;439;p67"/>
          <p:cNvPicPr preferRelativeResize="0"/>
          <p:nvPr/>
        </p:nvPicPr>
        <p:blipFill>
          <a:blip r:embed="rId3">
            <a:alphaModFix/>
          </a:blip>
          <a:stretch>
            <a:fillRect/>
          </a:stretch>
        </p:blipFill>
        <p:spPr>
          <a:xfrm>
            <a:off x="6355759" y="1741316"/>
            <a:ext cx="1130361" cy="1368867"/>
          </a:xfrm>
          <a:prstGeom prst="rect">
            <a:avLst/>
          </a:prstGeom>
          <a:noFill/>
          <a:ln>
            <a:noFill/>
          </a:ln>
        </p:spPr>
      </p:pic>
      <p:pic>
        <p:nvPicPr>
          <p:cNvPr id="440" name="Google Shape;440;p67"/>
          <p:cNvPicPr preferRelativeResize="0"/>
          <p:nvPr/>
        </p:nvPicPr>
        <p:blipFill>
          <a:blip r:embed="rId4">
            <a:alphaModFix/>
          </a:blip>
          <a:stretch>
            <a:fillRect/>
          </a:stretch>
        </p:blipFill>
        <p:spPr>
          <a:xfrm>
            <a:off x="1192743" y="2760866"/>
            <a:ext cx="1254438" cy="1217859"/>
          </a:xfrm>
          <a:prstGeom prst="rect">
            <a:avLst/>
          </a:prstGeom>
          <a:noFill/>
          <a:ln>
            <a:noFill/>
          </a:ln>
        </p:spPr>
      </p:pic>
      <p:sp>
        <p:nvSpPr>
          <p:cNvPr id="441" name="Google Shape;441;p67"/>
          <p:cNvSpPr txBox="1"/>
          <p:nvPr/>
        </p:nvSpPr>
        <p:spPr>
          <a:xfrm>
            <a:off x="3761480" y="1242908"/>
            <a:ext cx="22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b="1"/>
              <a:t>Controlplane</a:t>
            </a:r>
            <a:endParaRPr b="1"/>
          </a:p>
        </p:txBody>
      </p:sp>
      <p:sp>
        <p:nvSpPr>
          <p:cNvPr id="442" name="Google Shape;442;p67"/>
          <p:cNvSpPr txBox="1"/>
          <p:nvPr/>
        </p:nvSpPr>
        <p:spPr>
          <a:xfrm>
            <a:off x="1829087" y="1242908"/>
            <a:ext cx="18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b="1"/>
              <a:t>Worker 1</a:t>
            </a:r>
            <a:endParaRPr b="1"/>
          </a:p>
        </p:txBody>
      </p:sp>
      <p:sp>
        <p:nvSpPr>
          <p:cNvPr id="443" name="Google Shape;443;p67"/>
          <p:cNvSpPr txBox="1"/>
          <p:nvPr/>
        </p:nvSpPr>
        <p:spPr>
          <a:xfrm>
            <a:off x="6305215" y="1242908"/>
            <a:ext cx="18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b="1"/>
              <a:t>Worker 2</a:t>
            </a:r>
            <a:endParaRPr b="1"/>
          </a:p>
        </p:txBody>
      </p:sp>
      <p:pic>
        <p:nvPicPr>
          <p:cNvPr id="444" name="Google Shape;444;p67"/>
          <p:cNvPicPr preferRelativeResize="0"/>
          <p:nvPr/>
        </p:nvPicPr>
        <p:blipFill>
          <a:blip r:embed="rId5">
            <a:alphaModFix/>
          </a:blip>
          <a:stretch>
            <a:fillRect/>
          </a:stretch>
        </p:blipFill>
        <p:spPr>
          <a:xfrm>
            <a:off x="2447175" y="2854469"/>
            <a:ext cx="318200" cy="318225"/>
          </a:xfrm>
          <a:prstGeom prst="rect">
            <a:avLst/>
          </a:prstGeom>
          <a:noFill/>
          <a:ln>
            <a:noFill/>
          </a:ln>
        </p:spPr>
      </p:pic>
      <p:sp>
        <p:nvSpPr>
          <p:cNvPr id="445" name="Google Shape;445;p67"/>
          <p:cNvSpPr txBox="1"/>
          <p:nvPr/>
        </p:nvSpPr>
        <p:spPr>
          <a:xfrm>
            <a:off x="2765370" y="2836575"/>
            <a:ext cx="70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sz="1100"/>
              <a:t>Kubelet</a:t>
            </a:r>
            <a:endParaRPr sz="1100"/>
          </a:p>
        </p:txBody>
      </p:sp>
      <p:pic>
        <p:nvPicPr>
          <p:cNvPr id="446" name="Google Shape;446;p67"/>
          <p:cNvPicPr preferRelativeResize="0"/>
          <p:nvPr/>
        </p:nvPicPr>
        <p:blipFill>
          <a:blip r:embed="rId5">
            <a:alphaModFix/>
          </a:blip>
          <a:stretch>
            <a:fillRect/>
          </a:stretch>
        </p:blipFill>
        <p:spPr>
          <a:xfrm>
            <a:off x="4511800" y="2896794"/>
            <a:ext cx="318200" cy="318225"/>
          </a:xfrm>
          <a:prstGeom prst="rect">
            <a:avLst/>
          </a:prstGeom>
          <a:noFill/>
          <a:ln>
            <a:noFill/>
          </a:ln>
        </p:spPr>
      </p:pic>
      <p:sp>
        <p:nvSpPr>
          <p:cNvPr id="447" name="Google Shape;447;p67"/>
          <p:cNvSpPr txBox="1"/>
          <p:nvPr/>
        </p:nvSpPr>
        <p:spPr>
          <a:xfrm>
            <a:off x="4829995" y="2878900"/>
            <a:ext cx="70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sz="1100"/>
              <a:t>Kubelet</a:t>
            </a:r>
            <a:endParaRPr sz="1100"/>
          </a:p>
        </p:txBody>
      </p:sp>
      <p:pic>
        <p:nvPicPr>
          <p:cNvPr id="448" name="Google Shape;448;p67"/>
          <p:cNvPicPr preferRelativeResize="0"/>
          <p:nvPr/>
        </p:nvPicPr>
        <p:blipFill>
          <a:blip r:embed="rId5">
            <a:alphaModFix/>
          </a:blip>
          <a:stretch>
            <a:fillRect/>
          </a:stretch>
        </p:blipFill>
        <p:spPr>
          <a:xfrm>
            <a:off x="6705100" y="2896807"/>
            <a:ext cx="318200" cy="318225"/>
          </a:xfrm>
          <a:prstGeom prst="rect">
            <a:avLst/>
          </a:prstGeom>
          <a:noFill/>
          <a:ln>
            <a:noFill/>
          </a:ln>
        </p:spPr>
      </p:pic>
      <p:sp>
        <p:nvSpPr>
          <p:cNvPr id="449" name="Google Shape;449;p67"/>
          <p:cNvSpPr txBox="1"/>
          <p:nvPr/>
        </p:nvSpPr>
        <p:spPr>
          <a:xfrm>
            <a:off x="7023295" y="2878913"/>
            <a:ext cx="70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sz="1100"/>
              <a:t>Kubelet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Other core components (details in later videos)</a:t>
            </a:r>
            <a:endParaRPr/>
          </a:p>
        </p:txBody>
      </p:sp>
      <p:sp>
        <p:nvSpPr>
          <p:cNvPr id="455" name="Google Shape;45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b="1"/>
              <a:t>Kube proxy</a:t>
            </a:r>
            <a:r>
              <a:rPr lang="sk"/>
              <a:t> - Responsible for load balancing traffic between workloads.</a:t>
            </a:r>
            <a:endParaRPr/>
          </a:p>
          <a:p>
            <a:pPr marL="457200" lvl="0" indent="-342900" algn="just" rtl="0">
              <a:spcBef>
                <a:spcPts val="0"/>
              </a:spcBef>
              <a:spcAft>
                <a:spcPts val="0"/>
              </a:spcAft>
              <a:buSzPts val="1800"/>
              <a:buChar char="●"/>
            </a:pPr>
            <a:r>
              <a:rPr lang="sk" b="1"/>
              <a:t>Kube scheduler - </a:t>
            </a:r>
            <a:r>
              <a:rPr lang="sk"/>
              <a:t>Scheduling of pods.</a:t>
            </a:r>
            <a:endParaRPr/>
          </a:p>
          <a:p>
            <a:pPr marL="457200" lvl="0" indent="-342900" algn="just" rtl="0">
              <a:spcBef>
                <a:spcPts val="0"/>
              </a:spcBef>
              <a:spcAft>
                <a:spcPts val="0"/>
              </a:spcAft>
              <a:buSzPts val="1800"/>
              <a:buChar char="●"/>
            </a:pPr>
            <a:r>
              <a:rPr lang="sk" b="1"/>
              <a:t>Kube dns - </a:t>
            </a:r>
            <a:r>
              <a:rPr lang="sk"/>
              <a:t>DNS resolution for Kubernetes objects.</a:t>
            </a:r>
            <a:endParaRPr/>
          </a:p>
          <a:p>
            <a:pPr marL="457200" lvl="0" indent="-342900" algn="just" rtl="0">
              <a:spcBef>
                <a:spcPts val="0"/>
              </a:spcBef>
              <a:spcAft>
                <a:spcPts val="0"/>
              </a:spcAft>
              <a:buSzPts val="1800"/>
              <a:buChar char="●"/>
            </a:pPr>
            <a:r>
              <a:rPr lang="sk" b="1"/>
              <a:t>Kube Controller manager - </a:t>
            </a:r>
            <a:r>
              <a:rPr lang="sk"/>
              <a:t>Control loop monitoring state of the cluster.</a:t>
            </a:r>
            <a:endParaRPr/>
          </a:p>
          <a:p>
            <a:pPr marL="0" lvl="0" indent="0" algn="just" rtl="0">
              <a:spcBef>
                <a:spcPts val="1200"/>
              </a:spcBef>
              <a:spcAft>
                <a:spcPts val="12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namespaces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a:t>
            </a:r>
            <a:endParaRPr/>
          </a:p>
        </p:txBody>
      </p:sp>
      <p:sp>
        <p:nvSpPr>
          <p:cNvPr id="466" name="Google Shape;466;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Imagine having one cluster for multiple teams at work.</a:t>
            </a:r>
            <a:endParaRPr/>
          </a:p>
          <a:p>
            <a:pPr marL="457200" lvl="0" indent="-342900" algn="l" rtl="0">
              <a:spcBef>
                <a:spcPts val="0"/>
              </a:spcBef>
              <a:spcAft>
                <a:spcPts val="0"/>
              </a:spcAft>
              <a:buSzPts val="1800"/>
              <a:buChar char="●"/>
            </a:pPr>
            <a:r>
              <a:rPr lang="sk"/>
              <a:t>Cluster consists of few nodes.</a:t>
            </a:r>
            <a:endParaRPr/>
          </a:p>
          <a:p>
            <a:pPr marL="457200" lvl="0" indent="-342900" algn="l" rtl="0">
              <a:spcBef>
                <a:spcPts val="0"/>
              </a:spcBef>
              <a:spcAft>
                <a:spcPts val="0"/>
              </a:spcAft>
              <a:buSzPts val="1800"/>
              <a:buChar char="●"/>
            </a:pPr>
            <a:r>
              <a:rPr lang="sk"/>
              <a:t>You want seamlessly deploy both application of these teams without interference:</a:t>
            </a:r>
            <a:endParaRPr/>
          </a:p>
          <a:p>
            <a:pPr marL="914400" lvl="1" indent="-317500" algn="l" rtl="0">
              <a:spcBef>
                <a:spcPts val="0"/>
              </a:spcBef>
              <a:spcAft>
                <a:spcPts val="0"/>
              </a:spcAft>
              <a:buSzPts val="1400"/>
              <a:buChar char="○"/>
            </a:pPr>
            <a:r>
              <a:rPr lang="sk"/>
              <a:t>You could create two clusters but that would be more expensive and more maintenance.</a:t>
            </a:r>
            <a:endParaRPr/>
          </a:p>
          <a:p>
            <a:pPr marL="914400" lvl="1" indent="-317500" algn="l" rtl="0">
              <a:spcBef>
                <a:spcPts val="0"/>
              </a:spcBef>
              <a:spcAft>
                <a:spcPts val="0"/>
              </a:spcAft>
              <a:buSzPts val="1400"/>
              <a:buChar char="○"/>
            </a:pPr>
            <a:r>
              <a:rPr lang="sk"/>
              <a:t>You could give x nodes to team A x nodes to team B but having Kubernetes allows you to simultaneously use all resource in all teams.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namespaces </a:t>
            </a:r>
            <a:endParaRPr/>
          </a:p>
        </p:txBody>
      </p:sp>
      <p:sp>
        <p:nvSpPr>
          <p:cNvPr id="472" name="Google Shape;47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sk"/>
              <a:t>Abstraction in Kubernetes solving aforementioned problems.</a:t>
            </a:r>
            <a:endParaRPr/>
          </a:p>
          <a:p>
            <a:pPr marL="457200" lvl="0" indent="-334327" algn="l" rtl="0">
              <a:spcBef>
                <a:spcPts val="0"/>
              </a:spcBef>
              <a:spcAft>
                <a:spcPts val="0"/>
              </a:spcAft>
              <a:buSzPct val="100000"/>
              <a:buChar char="●"/>
            </a:pPr>
            <a:r>
              <a:rPr lang="sk"/>
              <a:t>The separation can be done on node level (Team A uses nodes 1, 2 and team B uses 1,3).</a:t>
            </a:r>
            <a:endParaRPr/>
          </a:p>
          <a:p>
            <a:pPr marL="457200" lvl="0" indent="-334327" algn="l" rtl="0">
              <a:spcBef>
                <a:spcPts val="0"/>
              </a:spcBef>
              <a:spcAft>
                <a:spcPts val="0"/>
              </a:spcAft>
              <a:buSzPct val="100000"/>
              <a:buChar char="●"/>
            </a:pPr>
            <a:r>
              <a:rPr lang="sk"/>
              <a:t>The separation can be done on resource level (Team can use Up to 128GB or Ram from the whole pool) etc.</a:t>
            </a:r>
            <a:endParaRPr/>
          </a:p>
          <a:p>
            <a:pPr marL="457200" lvl="0" indent="-334327" algn="l" rtl="0">
              <a:spcBef>
                <a:spcPts val="0"/>
              </a:spcBef>
              <a:spcAft>
                <a:spcPts val="0"/>
              </a:spcAft>
              <a:buSzPct val="100000"/>
              <a:buChar char="●"/>
            </a:pPr>
            <a:r>
              <a:rPr lang="sk"/>
              <a:t>You can operate in the context of namespace or the whole cluster.</a:t>
            </a:r>
            <a:endParaRPr/>
          </a:p>
          <a:p>
            <a:pPr marL="0" lvl="0" indent="0" algn="l" rtl="0">
              <a:spcBef>
                <a:spcPts val="1200"/>
              </a:spcBef>
              <a:spcAft>
                <a:spcPts val="0"/>
              </a:spcAft>
              <a:buNone/>
            </a:pPr>
            <a:endParaRPr/>
          </a:p>
          <a:p>
            <a:pPr marL="0" lvl="0" indent="0" algn="l" rtl="0">
              <a:spcBef>
                <a:spcPts val="1200"/>
              </a:spcBef>
              <a:spcAft>
                <a:spcPts val="1200"/>
              </a:spcAft>
              <a:buNone/>
            </a:pPr>
            <a:r>
              <a:rPr lang="sk"/>
              <a:t>$ cd 006_namespaces_basics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Problems with VMs</a:t>
            </a:r>
            <a:endParaRPr/>
          </a:p>
        </p:txBody>
      </p:sp>
      <p:sp>
        <p:nvSpPr>
          <p:cNvPr id="107" name="Google Shape;10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VM’s are quite big (couple of GBs)</a:t>
            </a:r>
            <a:endParaRPr/>
          </a:p>
          <a:p>
            <a:pPr marL="457200" lvl="0" indent="-342900" algn="l" rtl="0">
              <a:spcBef>
                <a:spcPts val="0"/>
              </a:spcBef>
              <a:spcAft>
                <a:spcPts val="0"/>
              </a:spcAft>
              <a:buSzPts val="1800"/>
              <a:buChar char="●"/>
            </a:pPr>
            <a:r>
              <a:rPr lang="sk"/>
              <a:t>Deploying a VM takes time (Although the public cloud ones are pretty fast)</a:t>
            </a:r>
            <a:endParaRPr/>
          </a:p>
          <a:p>
            <a:pPr marL="457200" lvl="0" indent="-342900" algn="l" rtl="0">
              <a:spcBef>
                <a:spcPts val="0"/>
              </a:spcBef>
              <a:spcAft>
                <a:spcPts val="0"/>
              </a:spcAft>
              <a:buSzPts val="1800"/>
              <a:buChar char="●"/>
            </a:pPr>
            <a:r>
              <a:rPr lang="sk" b="1"/>
              <a:t>Modern development is FAST</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Communication with kube-api</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3"/>
          <p:cNvSpPr/>
          <p:nvPr/>
        </p:nvSpPr>
        <p:spPr>
          <a:xfrm>
            <a:off x="2881335" y="522600"/>
            <a:ext cx="3788700" cy="15327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73"/>
          <p:cNvPicPr preferRelativeResize="0"/>
          <p:nvPr/>
        </p:nvPicPr>
        <p:blipFill>
          <a:blip r:embed="rId3">
            <a:alphaModFix/>
          </a:blip>
          <a:stretch>
            <a:fillRect/>
          </a:stretch>
        </p:blipFill>
        <p:spPr>
          <a:xfrm>
            <a:off x="3141930" y="845965"/>
            <a:ext cx="702741" cy="851021"/>
          </a:xfrm>
          <a:prstGeom prst="rect">
            <a:avLst/>
          </a:prstGeom>
          <a:noFill/>
          <a:ln>
            <a:noFill/>
          </a:ln>
        </p:spPr>
      </p:pic>
      <p:pic>
        <p:nvPicPr>
          <p:cNvPr id="484" name="Google Shape;484;p73"/>
          <p:cNvPicPr preferRelativeResize="0"/>
          <p:nvPr/>
        </p:nvPicPr>
        <p:blipFill>
          <a:blip r:embed="rId3">
            <a:alphaModFix/>
          </a:blip>
          <a:stretch>
            <a:fillRect/>
          </a:stretch>
        </p:blipFill>
        <p:spPr>
          <a:xfrm>
            <a:off x="4480086" y="881034"/>
            <a:ext cx="702741" cy="851021"/>
          </a:xfrm>
          <a:prstGeom prst="rect">
            <a:avLst/>
          </a:prstGeom>
          <a:noFill/>
          <a:ln>
            <a:noFill/>
          </a:ln>
        </p:spPr>
      </p:pic>
      <p:pic>
        <p:nvPicPr>
          <p:cNvPr id="485" name="Google Shape;485;p73"/>
          <p:cNvPicPr preferRelativeResize="0"/>
          <p:nvPr/>
        </p:nvPicPr>
        <p:blipFill>
          <a:blip r:embed="rId3">
            <a:alphaModFix/>
          </a:blip>
          <a:stretch>
            <a:fillRect/>
          </a:stretch>
        </p:blipFill>
        <p:spPr>
          <a:xfrm>
            <a:off x="5818243" y="881034"/>
            <a:ext cx="702741" cy="851021"/>
          </a:xfrm>
          <a:prstGeom prst="rect">
            <a:avLst/>
          </a:prstGeom>
          <a:noFill/>
          <a:ln>
            <a:noFill/>
          </a:ln>
        </p:spPr>
      </p:pic>
      <p:pic>
        <p:nvPicPr>
          <p:cNvPr id="486" name="Google Shape;486;p73"/>
          <p:cNvPicPr preferRelativeResize="0"/>
          <p:nvPr/>
        </p:nvPicPr>
        <p:blipFill>
          <a:blip r:embed="rId4">
            <a:alphaModFix/>
          </a:blip>
          <a:stretch>
            <a:fillRect/>
          </a:stretch>
        </p:blipFill>
        <p:spPr>
          <a:xfrm>
            <a:off x="2608412" y="1514884"/>
            <a:ext cx="779880" cy="757139"/>
          </a:xfrm>
          <a:prstGeom prst="rect">
            <a:avLst/>
          </a:prstGeom>
          <a:noFill/>
          <a:ln>
            <a:noFill/>
          </a:ln>
        </p:spPr>
      </p:pic>
      <p:sp>
        <p:nvSpPr>
          <p:cNvPr id="487" name="Google Shape;487;p73"/>
          <p:cNvSpPr txBox="1"/>
          <p:nvPr/>
        </p:nvSpPr>
        <p:spPr>
          <a:xfrm>
            <a:off x="4238350" y="620475"/>
            <a:ext cx="14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b="1"/>
              <a:t>Controlplane</a:t>
            </a:r>
            <a:endParaRPr b="1"/>
          </a:p>
        </p:txBody>
      </p:sp>
      <p:pic>
        <p:nvPicPr>
          <p:cNvPr id="488" name="Google Shape;488;p73"/>
          <p:cNvPicPr preferRelativeResize="0"/>
          <p:nvPr/>
        </p:nvPicPr>
        <p:blipFill>
          <a:blip r:embed="rId5">
            <a:alphaModFix/>
          </a:blip>
          <a:stretch>
            <a:fillRect/>
          </a:stretch>
        </p:blipFill>
        <p:spPr>
          <a:xfrm>
            <a:off x="4671856" y="1408150"/>
            <a:ext cx="536393" cy="400200"/>
          </a:xfrm>
          <a:prstGeom prst="rect">
            <a:avLst/>
          </a:prstGeom>
          <a:noFill/>
          <a:ln>
            <a:noFill/>
          </a:ln>
        </p:spPr>
      </p:pic>
      <p:sp>
        <p:nvSpPr>
          <p:cNvPr id="489" name="Google Shape;489;p73"/>
          <p:cNvSpPr/>
          <p:nvPr/>
        </p:nvSpPr>
        <p:spPr>
          <a:xfrm>
            <a:off x="3100410" y="3046125"/>
            <a:ext cx="3788700" cy="1532700"/>
          </a:xfrm>
          <a:prstGeom prst="roundRect">
            <a:avLst>
              <a:gd name="adj" fmla="val 16667"/>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73"/>
          <p:cNvPicPr preferRelativeResize="0"/>
          <p:nvPr/>
        </p:nvPicPr>
        <p:blipFill>
          <a:blip r:embed="rId6">
            <a:alphaModFix/>
          </a:blip>
          <a:stretch>
            <a:fillRect/>
          </a:stretch>
        </p:blipFill>
        <p:spPr>
          <a:xfrm>
            <a:off x="1819025" y="2699425"/>
            <a:ext cx="1859350" cy="1416300"/>
          </a:xfrm>
          <a:prstGeom prst="rect">
            <a:avLst/>
          </a:prstGeom>
          <a:noFill/>
          <a:ln>
            <a:noFill/>
          </a:ln>
        </p:spPr>
      </p:pic>
      <p:sp>
        <p:nvSpPr>
          <p:cNvPr id="491" name="Google Shape;491;p73"/>
          <p:cNvSpPr txBox="1"/>
          <p:nvPr/>
        </p:nvSpPr>
        <p:spPr>
          <a:xfrm>
            <a:off x="4604750" y="4115725"/>
            <a:ext cx="78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Kubectl</a:t>
            </a:r>
            <a:endParaRPr/>
          </a:p>
        </p:txBody>
      </p:sp>
      <p:pic>
        <p:nvPicPr>
          <p:cNvPr id="492" name="Google Shape;492;p73"/>
          <p:cNvPicPr preferRelativeResize="0"/>
          <p:nvPr/>
        </p:nvPicPr>
        <p:blipFill>
          <a:blip r:embed="rId7">
            <a:alphaModFix/>
          </a:blip>
          <a:stretch>
            <a:fillRect/>
          </a:stretch>
        </p:blipFill>
        <p:spPr>
          <a:xfrm>
            <a:off x="4667402" y="3536273"/>
            <a:ext cx="654707" cy="552412"/>
          </a:xfrm>
          <a:prstGeom prst="rect">
            <a:avLst/>
          </a:prstGeom>
          <a:noFill/>
          <a:ln w="9525" cap="flat" cmpd="sng">
            <a:solidFill>
              <a:schemeClr val="dk1"/>
            </a:solidFill>
            <a:prstDash val="dash"/>
            <a:round/>
            <a:headEnd type="none" w="sm" len="sm"/>
            <a:tailEnd type="none" w="sm" len="sm"/>
          </a:ln>
          <a:effectLst>
            <a:outerShdw blurRad="57150" dist="19050" dir="5400000" algn="bl" rotWithShape="0">
              <a:srgbClr val="000000">
                <a:alpha val="50000"/>
              </a:srgbClr>
            </a:outerShdw>
          </a:effectLst>
        </p:spPr>
      </p:pic>
      <p:cxnSp>
        <p:nvCxnSpPr>
          <p:cNvPr id="493" name="Google Shape;493;p73"/>
          <p:cNvCxnSpPr>
            <a:stCxn id="492" idx="0"/>
            <a:endCxn id="488" idx="2"/>
          </p:cNvCxnSpPr>
          <p:nvPr/>
        </p:nvCxnSpPr>
        <p:spPr>
          <a:xfrm rot="10800000">
            <a:off x="4940156" y="1808273"/>
            <a:ext cx="54600" cy="172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Secure communication</a:t>
            </a:r>
            <a:endParaRPr/>
          </a:p>
        </p:txBody>
      </p:sp>
      <p:sp>
        <p:nvSpPr>
          <p:cNvPr id="499" name="Google Shape;49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Kube-api-server its a REST API which kubectl (client) talks to.</a:t>
            </a:r>
            <a:endParaRPr/>
          </a:p>
          <a:p>
            <a:pPr marL="457200" lvl="0" indent="-342900" algn="l" rtl="0">
              <a:spcBef>
                <a:spcPts val="0"/>
              </a:spcBef>
              <a:spcAft>
                <a:spcPts val="0"/>
              </a:spcAft>
              <a:buSzPts val="1800"/>
              <a:buChar char="●"/>
            </a:pPr>
            <a:r>
              <a:rPr lang="sk"/>
              <a:t>Kubectl is written in go (just like most of the kubernetes).</a:t>
            </a:r>
            <a:endParaRPr/>
          </a:p>
          <a:p>
            <a:pPr marL="457200" lvl="0" indent="-342900" algn="l" rtl="0">
              <a:spcBef>
                <a:spcPts val="0"/>
              </a:spcBef>
              <a:spcAft>
                <a:spcPts val="0"/>
              </a:spcAft>
              <a:buSzPts val="1800"/>
              <a:buChar char="●"/>
            </a:pPr>
            <a:r>
              <a:rPr lang="sk"/>
              <a:t>In order to securely talk to API we need kubeconfig</a:t>
            </a:r>
            <a:endParaRPr/>
          </a:p>
          <a:p>
            <a:pPr marL="914400" lvl="1" indent="-317500" algn="l" rtl="0">
              <a:spcBef>
                <a:spcPts val="0"/>
              </a:spcBef>
              <a:spcAft>
                <a:spcPts val="0"/>
              </a:spcAft>
              <a:buSzPts val="1400"/>
              <a:buChar char="○"/>
            </a:pPr>
            <a:r>
              <a:rPr lang="sk"/>
              <a:t>Kubectl first checks is the KUBECONFIG env is set up (it has full path to the config).</a:t>
            </a:r>
            <a:endParaRPr/>
          </a:p>
          <a:p>
            <a:pPr marL="914400" lvl="1" indent="-317500" algn="l" rtl="0">
              <a:spcBef>
                <a:spcPts val="0"/>
              </a:spcBef>
              <a:spcAft>
                <a:spcPts val="0"/>
              </a:spcAft>
              <a:buSzPts val="1400"/>
              <a:buChar char="○"/>
            </a:pPr>
            <a:r>
              <a:rPr lang="sk"/>
              <a:t>Kubectl first looks for config at ~/.kube/config.</a:t>
            </a:r>
            <a:endParaRPr/>
          </a:p>
          <a:p>
            <a:pPr marL="914400" lvl="1" indent="-317500" algn="l" rtl="0">
              <a:spcBef>
                <a:spcPts val="0"/>
              </a:spcBef>
              <a:spcAft>
                <a:spcPts val="0"/>
              </a:spcAft>
              <a:buSzPts val="1400"/>
              <a:buChar char="○"/>
            </a:pPr>
            <a:r>
              <a:rPr lang="sk"/>
              <a:t>If none of above you can specify custom config at the kubectl command calls.</a:t>
            </a:r>
            <a:endParaRPr/>
          </a:p>
        </p:txBody>
      </p:sp>
      <p:sp>
        <p:nvSpPr>
          <p:cNvPr id="500" name="Google Shape;500;p74"/>
          <p:cNvSpPr txBox="1"/>
          <p:nvPr/>
        </p:nvSpPr>
        <p:spPr>
          <a:xfrm>
            <a:off x="2533800" y="4433875"/>
            <a:ext cx="40764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get ns --kubeconfig=/path/to/config</a:t>
            </a:r>
            <a:endParaRPr>
              <a:solidFill>
                <a:schemeClr val="lt2"/>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75"/>
          <p:cNvPicPr preferRelativeResize="0"/>
          <p:nvPr/>
        </p:nvPicPr>
        <p:blipFill>
          <a:blip r:embed="rId3">
            <a:alphaModFix/>
          </a:blip>
          <a:stretch>
            <a:fillRect/>
          </a:stretch>
        </p:blipFill>
        <p:spPr>
          <a:xfrm>
            <a:off x="1957375" y="425975"/>
            <a:ext cx="5229225" cy="3971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Cluster section</a:t>
            </a:r>
            <a:endParaRPr/>
          </a:p>
        </p:txBody>
      </p:sp>
      <p:sp>
        <p:nvSpPr>
          <p:cNvPr id="511" name="Google Shape;511;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sk"/>
              <a:t>Specification of all available clusters for give config (you can have more cluster specified to easily switch between).</a:t>
            </a:r>
            <a:endParaRPr/>
          </a:p>
          <a:p>
            <a:pPr marL="457200" lvl="0" indent="-334327" algn="l" rtl="0">
              <a:spcBef>
                <a:spcPts val="0"/>
              </a:spcBef>
              <a:spcAft>
                <a:spcPts val="0"/>
              </a:spcAft>
              <a:buSzPct val="100000"/>
              <a:buChar char="●"/>
            </a:pPr>
            <a:r>
              <a:rPr lang="sk" b="1"/>
              <a:t>Server: </a:t>
            </a:r>
            <a:r>
              <a:rPr lang="sk"/>
              <a:t>is the location of the kube-api (can be specified also with </a:t>
            </a:r>
            <a:r>
              <a:rPr lang="sk" b="1"/>
              <a:t>tls-server-name</a:t>
            </a:r>
            <a:r>
              <a:rPr lang="sk"/>
              <a:t>).</a:t>
            </a:r>
            <a:endParaRPr/>
          </a:p>
          <a:p>
            <a:pPr marL="457200" lvl="0" indent="-334327" algn="l" rtl="0">
              <a:spcBef>
                <a:spcPts val="0"/>
              </a:spcBef>
              <a:spcAft>
                <a:spcPts val="0"/>
              </a:spcAft>
              <a:buSzPct val="100000"/>
              <a:buChar char="●"/>
            </a:pPr>
            <a:r>
              <a:rPr lang="sk" b="1"/>
              <a:t>certificate-authority-data: </a:t>
            </a:r>
            <a:r>
              <a:rPr lang="sk"/>
              <a:t>PEM encoded certificate authority (can be empty, then system’s CA will be used).</a:t>
            </a:r>
            <a:endParaRPr/>
          </a:p>
          <a:p>
            <a:pPr marL="457200" lvl="0" indent="-334327" algn="l" rtl="0">
              <a:spcBef>
                <a:spcPts val="0"/>
              </a:spcBef>
              <a:spcAft>
                <a:spcPts val="0"/>
              </a:spcAft>
              <a:buSzPct val="100000"/>
              <a:buChar char="●"/>
            </a:pPr>
            <a:r>
              <a:rPr lang="sk"/>
              <a:t>(other):</a:t>
            </a:r>
            <a:endParaRPr/>
          </a:p>
          <a:p>
            <a:pPr marL="914400" lvl="1" indent="-310832" algn="l" rtl="0">
              <a:spcBef>
                <a:spcPts val="0"/>
              </a:spcBef>
              <a:spcAft>
                <a:spcPts val="0"/>
              </a:spcAft>
              <a:buSzPct val="100000"/>
              <a:buChar char="○"/>
            </a:pPr>
            <a:r>
              <a:rPr lang="sk" b="1"/>
              <a:t>insecure-skip-tls-verify: </a:t>
            </a:r>
            <a:r>
              <a:rPr lang="sk"/>
              <a:t>can be set to True and then no TLS communication will be used.</a:t>
            </a:r>
            <a:endParaRPr/>
          </a:p>
        </p:txBody>
      </p:sp>
      <p:pic>
        <p:nvPicPr>
          <p:cNvPr id="512" name="Google Shape;512;p76"/>
          <p:cNvPicPr preferRelativeResize="0"/>
          <p:nvPr/>
        </p:nvPicPr>
        <p:blipFill rotWithShape="1">
          <a:blip r:embed="rId3">
            <a:alphaModFix/>
          </a:blip>
          <a:srcRect t="10875" b="66759"/>
          <a:stretch/>
        </p:blipFill>
        <p:spPr>
          <a:xfrm>
            <a:off x="3726600" y="129425"/>
            <a:ext cx="5229225" cy="888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Users section</a:t>
            </a:r>
            <a:endParaRPr/>
          </a:p>
        </p:txBody>
      </p:sp>
      <p:sp>
        <p:nvSpPr>
          <p:cNvPr id="518" name="Google Shape;518;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User is an abstraction in Kubernetes used for Authentication (we can grant access to the cluster with them).</a:t>
            </a:r>
            <a:endParaRPr/>
          </a:p>
          <a:p>
            <a:pPr marL="457200" lvl="0" indent="-342900" algn="l" rtl="0">
              <a:spcBef>
                <a:spcPts val="0"/>
              </a:spcBef>
              <a:spcAft>
                <a:spcPts val="0"/>
              </a:spcAft>
              <a:buSzPts val="1800"/>
              <a:buChar char="●"/>
            </a:pPr>
            <a:r>
              <a:rPr lang="sk"/>
              <a:t>There might be three types of authentication data provided (under user:):</a:t>
            </a:r>
            <a:endParaRPr/>
          </a:p>
          <a:p>
            <a:pPr marL="914400" lvl="1" indent="-317500" algn="l" rtl="0">
              <a:spcBef>
                <a:spcPts val="0"/>
              </a:spcBef>
              <a:spcAft>
                <a:spcPts val="0"/>
              </a:spcAft>
              <a:buSzPts val="1400"/>
              <a:buChar char="○"/>
            </a:pPr>
            <a:r>
              <a:rPr lang="sk" b="1"/>
              <a:t>token: </a:t>
            </a:r>
            <a:r>
              <a:rPr lang="sk"/>
              <a:t>for token based authentication </a:t>
            </a:r>
            <a:endParaRPr/>
          </a:p>
          <a:p>
            <a:pPr marL="914400" lvl="1" indent="-317500" algn="l" rtl="0">
              <a:spcBef>
                <a:spcPts val="0"/>
              </a:spcBef>
              <a:spcAft>
                <a:spcPts val="0"/>
              </a:spcAft>
              <a:buSzPts val="1400"/>
              <a:buChar char="○"/>
            </a:pPr>
            <a:r>
              <a:rPr lang="sk" b="1"/>
              <a:t>username:/password</a:t>
            </a:r>
            <a:endParaRPr b="1"/>
          </a:p>
          <a:p>
            <a:pPr marL="914400" lvl="1" indent="-317500" algn="l" rtl="0">
              <a:spcBef>
                <a:spcPts val="0"/>
              </a:spcBef>
              <a:spcAft>
                <a:spcPts val="0"/>
              </a:spcAft>
              <a:buSzPts val="1400"/>
              <a:buChar char="○"/>
            </a:pPr>
            <a:r>
              <a:rPr lang="sk" b="1"/>
              <a:t>client-certificate-data:/client-key-data: </a:t>
            </a:r>
            <a:r>
              <a:rPr lang="sk"/>
              <a:t>which contains base64 encoded contents</a:t>
            </a:r>
            <a:endParaRPr/>
          </a:p>
        </p:txBody>
      </p:sp>
      <p:pic>
        <p:nvPicPr>
          <p:cNvPr id="519" name="Google Shape;519;p77"/>
          <p:cNvPicPr preferRelativeResize="0"/>
          <p:nvPr/>
        </p:nvPicPr>
        <p:blipFill rotWithShape="1">
          <a:blip r:embed="rId3">
            <a:alphaModFix/>
          </a:blip>
          <a:srcRect t="76753"/>
          <a:stretch/>
        </p:blipFill>
        <p:spPr>
          <a:xfrm>
            <a:off x="3453050" y="94425"/>
            <a:ext cx="5229225" cy="923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Context section</a:t>
            </a:r>
            <a:endParaRPr/>
          </a:p>
        </p:txBody>
      </p:sp>
      <p:sp>
        <p:nvSpPr>
          <p:cNvPr id="525" name="Google Shape;525;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b="1"/>
              <a:t>Cluster: </a:t>
            </a:r>
            <a:r>
              <a:rPr lang="sk"/>
              <a:t>reference to one of the clusters.</a:t>
            </a:r>
            <a:endParaRPr/>
          </a:p>
          <a:p>
            <a:pPr marL="457200" lvl="0" indent="-342900" algn="l" rtl="0">
              <a:spcBef>
                <a:spcPts val="0"/>
              </a:spcBef>
              <a:spcAft>
                <a:spcPts val="0"/>
              </a:spcAft>
              <a:buSzPts val="1800"/>
              <a:buChar char="●"/>
            </a:pPr>
            <a:r>
              <a:rPr lang="sk" b="1"/>
              <a:t>User: </a:t>
            </a:r>
            <a:r>
              <a:rPr lang="sk"/>
              <a:t>reference to one of the users.</a:t>
            </a:r>
            <a:endParaRPr/>
          </a:p>
          <a:p>
            <a:pPr marL="457200" lvl="0" indent="-342900" algn="l" rtl="0">
              <a:spcBef>
                <a:spcPts val="0"/>
              </a:spcBef>
              <a:spcAft>
                <a:spcPts val="0"/>
              </a:spcAft>
              <a:buSzPts val="1800"/>
              <a:buChar char="●"/>
            </a:pPr>
            <a:r>
              <a:rPr lang="sk" b="1"/>
              <a:t>Namespace (defaul: default): </a:t>
            </a:r>
            <a:r>
              <a:rPr lang="sk"/>
              <a:t>reference to one of the namespaces in the cluster (we may have access in the context of namespace).</a:t>
            </a:r>
            <a:endParaRPr/>
          </a:p>
        </p:txBody>
      </p:sp>
      <p:pic>
        <p:nvPicPr>
          <p:cNvPr id="526" name="Google Shape;526;p78"/>
          <p:cNvPicPr preferRelativeResize="0"/>
          <p:nvPr/>
        </p:nvPicPr>
        <p:blipFill rotWithShape="1">
          <a:blip r:embed="rId3">
            <a:alphaModFix/>
          </a:blip>
          <a:srcRect t="38638" b="39319"/>
          <a:stretch/>
        </p:blipFill>
        <p:spPr>
          <a:xfrm>
            <a:off x="3603075" y="100325"/>
            <a:ext cx="5229225" cy="875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Other sections</a:t>
            </a:r>
            <a:endParaRPr/>
          </a:p>
        </p:txBody>
      </p:sp>
      <p:sp>
        <p:nvSpPr>
          <p:cNvPr id="532" name="Google Shape;532;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sk" b="1"/>
              <a:t>Kind: </a:t>
            </a:r>
            <a:r>
              <a:rPr lang="sk"/>
              <a:t>specifies the type of kubernetes object (every object must have type).</a:t>
            </a:r>
            <a:endParaRPr/>
          </a:p>
          <a:p>
            <a:pPr marL="457200" lvl="0" indent="-334327" algn="l" rtl="0">
              <a:spcBef>
                <a:spcPts val="0"/>
              </a:spcBef>
              <a:spcAft>
                <a:spcPts val="0"/>
              </a:spcAft>
              <a:buSzPct val="100000"/>
              <a:buChar char="●"/>
            </a:pPr>
            <a:r>
              <a:rPr lang="sk" b="1"/>
              <a:t>ApiVersion: </a:t>
            </a:r>
            <a:r>
              <a:rPr lang="sk"/>
              <a:t>each object in kubernetes is using some api to create itself (each object may be created with different version of api). This is also mandatory field.</a:t>
            </a:r>
            <a:endParaRPr/>
          </a:p>
          <a:p>
            <a:pPr marL="457200" lvl="0" indent="-334327" algn="l" rtl="0">
              <a:spcBef>
                <a:spcPts val="0"/>
              </a:spcBef>
              <a:spcAft>
                <a:spcPts val="0"/>
              </a:spcAft>
              <a:buSzPct val="100000"/>
              <a:buChar char="●"/>
            </a:pPr>
            <a:r>
              <a:rPr lang="sk" b="1"/>
              <a:t>current-context: </a:t>
            </a:r>
            <a:r>
              <a:rPr lang="sk"/>
              <a:t>specifies the current context we are operating in (this field has value from one of the names in context section).</a:t>
            </a:r>
            <a:endParaRPr/>
          </a:p>
          <a:p>
            <a:pPr marL="457200" lvl="0" indent="-334327" algn="l" rtl="0">
              <a:spcBef>
                <a:spcPts val="0"/>
              </a:spcBef>
              <a:spcAft>
                <a:spcPts val="0"/>
              </a:spcAft>
              <a:buSzPct val="100000"/>
              <a:buChar char="●"/>
            </a:pPr>
            <a:r>
              <a:rPr lang="sk" b="1"/>
              <a:t>properties: {} </a:t>
            </a:r>
            <a:r>
              <a:rPr lang="sk"/>
              <a:t>-&gt; this is an empty key (optional no needed).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config Demo</a:t>
            </a:r>
            <a:endParaRPr/>
          </a:p>
        </p:txBody>
      </p:sp>
      <p:sp>
        <p:nvSpPr>
          <p:cNvPr id="538" name="Google Shape;538;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007_kubeconfig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Setting up autocomplete and VSCode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Containers</a:t>
            </a:r>
            <a:endParaRPr/>
          </a:p>
        </p:txBody>
      </p:sp>
      <p:sp>
        <p:nvSpPr>
          <p:cNvPr id="113" name="Google Shape;113;p19"/>
          <p:cNvSpPr/>
          <p:nvPr/>
        </p:nvSpPr>
        <p:spPr>
          <a:xfrm>
            <a:off x="480725" y="4094281"/>
            <a:ext cx="7855800" cy="534300"/>
          </a:xfrm>
          <a:prstGeom prst="roundRect">
            <a:avLst>
              <a:gd name="adj" fmla="val 16667"/>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Server Hardware</a:t>
            </a:r>
            <a:endParaRPr>
              <a:latin typeface="Roboto Mono"/>
              <a:ea typeface="Roboto Mono"/>
              <a:cs typeface="Roboto Mono"/>
              <a:sym typeface="Roboto Mono"/>
            </a:endParaRPr>
          </a:p>
        </p:txBody>
      </p:sp>
      <p:sp>
        <p:nvSpPr>
          <p:cNvPr id="114" name="Google Shape;114;p19"/>
          <p:cNvSpPr/>
          <p:nvPr/>
        </p:nvSpPr>
        <p:spPr>
          <a:xfrm>
            <a:off x="480725" y="3491467"/>
            <a:ext cx="7855800" cy="534300"/>
          </a:xfrm>
          <a:prstGeom prst="roundRect">
            <a:avLst>
              <a:gd name="adj" fmla="val 16667"/>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Server OS</a:t>
            </a:r>
            <a:endParaRPr>
              <a:latin typeface="Roboto Mono"/>
              <a:ea typeface="Roboto Mono"/>
              <a:cs typeface="Roboto Mono"/>
              <a:sym typeface="Roboto Mono"/>
            </a:endParaRPr>
          </a:p>
        </p:txBody>
      </p:sp>
      <p:sp>
        <p:nvSpPr>
          <p:cNvPr id="115" name="Google Shape;115;p19"/>
          <p:cNvSpPr/>
          <p:nvPr/>
        </p:nvSpPr>
        <p:spPr>
          <a:xfrm>
            <a:off x="480725" y="2888653"/>
            <a:ext cx="7855800" cy="5343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Container engine (Docker, LXC ..)</a:t>
            </a:r>
            <a:endParaRPr>
              <a:latin typeface="Roboto Mono"/>
              <a:ea typeface="Roboto Mono"/>
              <a:cs typeface="Roboto Mono"/>
              <a:sym typeface="Roboto Mono"/>
            </a:endParaRPr>
          </a:p>
        </p:txBody>
      </p:sp>
      <p:sp>
        <p:nvSpPr>
          <p:cNvPr id="116" name="Google Shape;116;p19"/>
          <p:cNvSpPr/>
          <p:nvPr/>
        </p:nvSpPr>
        <p:spPr>
          <a:xfrm>
            <a:off x="480725" y="203595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117" name="Google Shape;117;p19"/>
          <p:cNvSpPr/>
          <p:nvPr/>
        </p:nvSpPr>
        <p:spPr>
          <a:xfrm>
            <a:off x="480725" y="143615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SQL</a:t>
            </a:r>
            <a:endParaRPr>
              <a:latin typeface="Roboto Mono"/>
              <a:ea typeface="Roboto Mono"/>
              <a:cs typeface="Roboto Mono"/>
              <a:sym typeface="Roboto Mono"/>
            </a:endParaRPr>
          </a:p>
        </p:txBody>
      </p:sp>
      <p:sp>
        <p:nvSpPr>
          <p:cNvPr id="118" name="Google Shape;118;p19"/>
          <p:cNvSpPr/>
          <p:nvPr/>
        </p:nvSpPr>
        <p:spPr>
          <a:xfrm>
            <a:off x="3463625" y="20359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119" name="Google Shape;119;p19"/>
          <p:cNvSpPr/>
          <p:nvPr/>
        </p:nvSpPr>
        <p:spPr>
          <a:xfrm>
            <a:off x="3463625" y="1436125"/>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REST API</a:t>
            </a:r>
            <a:endParaRPr>
              <a:latin typeface="Roboto Mono"/>
              <a:ea typeface="Roboto Mono"/>
              <a:cs typeface="Roboto Mono"/>
              <a:sym typeface="Roboto Mono"/>
            </a:endParaRPr>
          </a:p>
        </p:txBody>
      </p:sp>
      <p:sp>
        <p:nvSpPr>
          <p:cNvPr id="120" name="Google Shape;120;p19"/>
          <p:cNvSpPr/>
          <p:nvPr/>
        </p:nvSpPr>
        <p:spPr>
          <a:xfrm>
            <a:off x="6408075" y="203745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Bin Libs</a:t>
            </a:r>
            <a:endParaRPr>
              <a:latin typeface="Roboto Mono"/>
              <a:ea typeface="Roboto Mono"/>
              <a:cs typeface="Roboto Mono"/>
              <a:sym typeface="Roboto Mono"/>
            </a:endParaRPr>
          </a:p>
        </p:txBody>
      </p:sp>
      <p:sp>
        <p:nvSpPr>
          <p:cNvPr id="121" name="Google Shape;121;p19"/>
          <p:cNvSpPr/>
          <p:nvPr/>
        </p:nvSpPr>
        <p:spPr>
          <a:xfrm>
            <a:off x="6408075" y="1437650"/>
            <a:ext cx="1890000" cy="534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k">
                <a:latin typeface="Roboto Mono"/>
                <a:ea typeface="Roboto Mono"/>
                <a:cs typeface="Roboto Mono"/>
                <a:sym typeface="Roboto Mono"/>
              </a:rPr>
              <a:t>SMTP Server</a:t>
            </a:r>
            <a:endParaRPr>
              <a:latin typeface="Roboto Mono"/>
              <a:ea typeface="Roboto Mono"/>
              <a:cs typeface="Roboto Mono"/>
              <a:sym typeface="Roboto Mono"/>
            </a:endParaRPr>
          </a:p>
        </p:txBody>
      </p:sp>
      <p:sp>
        <p:nvSpPr>
          <p:cNvPr id="122" name="Google Shape;122;p19"/>
          <p:cNvSpPr/>
          <p:nvPr/>
        </p:nvSpPr>
        <p:spPr>
          <a:xfrm>
            <a:off x="304250" y="1017725"/>
            <a:ext cx="2235600" cy="16938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p:nvPr/>
        </p:nvSpPr>
        <p:spPr>
          <a:xfrm>
            <a:off x="787550" y="1080825"/>
            <a:ext cx="126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latin typeface="Roboto Mono"/>
                <a:ea typeface="Roboto Mono"/>
                <a:cs typeface="Roboto Mono"/>
                <a:sym typeface="Roboto Mono"/>
              </a:rPr>
              <a:t>Container</a:t>
            </a:r>
            <a:endParaRPr>
              <a:latin typeface="Roboto Mono"/>
              <a:ea typeface="Roboto Mono"/>
              <a:cs typeface="Roboto Mono"/>
              <a:sym typeface="Roboto Mon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Autocomplete</a:t>
            </a:r>
            <a:endParaRPr/>
          </a:p>
        </p:txBody>
      </p:sp>
      <p:sp>
        <p:nvSpPr>
          <p:cNvPr id="549" name="Google Shape;54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Kubectl comes with some nice autocomplete functionality.</a:t>
            </a:r>
            <a:endParaRPr/>
          </a:p>
          <a:p>
            <a:pPr marL="457200" lvl="0" indent="-342900" algn="l" rtl="0">
              <a:spcBef>
                <a:spcPts val="0"/>
              </a:spcBef>
              <a:spcAft>
                <a:spcPts val="0"/>
              </a:spcAft>
              <a:buSzPts val="1800"/>
              <a:buChar char="●"/>
            </a:pPr>
            <a:r>
              <a:rPr lang="sk"/>
              <a:t>Relying on autocomplete or extensions is not good idea.</a:t>
            </a:r>
            <a:endParaRPr/>
          </a:p>
          <a:p>
            <a:pPr marL="0" lvl="0" indent="0" algn="l" rtl="0">
              <a:spcBef>
                <a:spcPts val="1200"/>
              </a:spcBef>
              <a:spcAft>
                <a:spcPts val="0"/>
              </a:spcAft>
              <a:buNone/>
            </a:pPr>
            <a:endParaRPr/>
          </a:p>
          <a:p>
            <a:pPr marL="0" lvl="0" indent="0" algn="l" rtl="0">
              <a:spcBef>
                <a:spcPts val="1200"/>
              </a:spcBef>
              <a:spcAft>
                <a:spcPts val="1200"/>
              </a:spcAft>
              <a:buNone/>
            </a:pPr>
            <a:r>
              <a:rPr lang="sk"/>
              <a:t>$ cd 008_autocomplete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Kubernetes Pods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Pod? </a:t>
            </a:r>
            <a:endParaRPr/>
          </a:p>
        </p:txBody>
      </p:sp>
      <p:sp>
        <p:nvSpPr>
          <p:cNvPr id="560" name="Google Shape;56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Smallest deployable unit of computing in Kubernetes.</a:t>
            </a:r>
            <a:endParaRPr/>
          </a:p>
          <a:p>
            <a:pPr marL="457200" lvl="0" indent="-342900" algn="l" rtl="0">
              <a:spcBef>
                <a:spcPts val="0"/>
              </a:spcBef>
              <a:spcAft>
                <a:spcPts val="0"/>
              </a:spcAft>
              <a:buSzPts val="1800"/>
              <a:buChar char="●"/>
            </a:pPr>
            <a:r>
              <a:rPr lang="sk"/>
              <a:t>It is the application in the cluster.</a:t>
            </a:r>
            <a:endParaRPr/>
          </a:p>
          <a:p>
            <a:pPr marL="457200" lvl="0" indent="-342900" algn="l" rtl="0">
              <a:spcBef>
                <a:spcPts val="0"/>
              </a:spcBef>
              <a:spcAft>
                <a:spcPts val="0"/>
              </a:spcAft>
              <a:buSzPts val="1800"/>
              <a:buChar char="●"/>
            </a:pPr>
            <a:r>
              <a:rPr lang="sk" b="1"/>
              <a:t>Example</a:t>
            </a:r>
            <a:endParaRPr b="1"/>
          </a:p>
          <a:p>
            <a:pPr marL="914400" lvl="1" indent="-317500" algn="l" rtl="0">
              <a:spcBef>
                <a:spcPts val="0"/>
              </a:spcBef>
              <a:spcAft>
                <a:spcPts val="0"/>
              </a:spcAft>
              <a:buSzPts val="1400"/>
              <a:buChar char="○"/>
            </a:pPr>
            <a:r>
              <a:rPr lang="sk"/>
              <a:t>Imagine we want to deploy nginx into cluster (NGINX is a web server but you think of any other app).</a:t>
            </a:r>
            <a:endParaRPr/>
          </a:p>
          <a:p>
            <a:pPr marL="914400" lvl="1" indent="-317500" algn="l" rtl="0">
              <a:spcBef>
                <a:spcPts val="0"/>
              </a:spcBef>
              <a:spcAft>
                <a:spcPts val="0"/>
              </a:spcAft>
              <a:buSzPts val="1400"/>
              <a:buChar char="○"/>
            </a:pPr>
            <a:r>
              <a:rPr lang="sk"/>
              <a:t>How we do that?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Example Nginx</a:t>
            </a:r>
            <a:endParaRPr/>
          </a:p>
        </p:txBody>
      </p:sp>
      <p:sp>
        <p:nvSpPr>
          <p:cNvPr id="566" name="Google Shape;566;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need a NGINX image (docker image </a:t>
            </a:r>
            <a:r>
              <a:rPr lang="sk" u="sng">
                <a:solidFill>
                  <a:schemeClr val="hlink"/>
                </a:solidFill>
                <a:hlinkClick r:id="rId3"/>
              </a:rPr>
              <a:t>here</a:t>
            </a:r>
            <a:r>
              <a:rPr lang="sk"/>
              <a:t>).</a:t>
            </a:r>
            <a:endParaRPr/>
          </a:p>
          <a:p>
            <a:pPr marL="457200" lvl="0" indent="-342900" algn="l" rtl="0">
              <a:spcBef>
                <a:spcPts val="0"/>
              </a:spcBef>
              <a:spcAft>
                <a:spcPts val="0"/>
              </a:spcAft>
              <a:buSzPts val="1800"/>
              <a:buChar char="●"/>
            </a:pPr>
            <a:r>
              <a:rPr lang="sk"/>
              <a:t>We need cluster.</a:t>
            </a:r>
            <a:endParaRPr/>
          </a:p>
          <a:p>
            <a:pPr marL="457200" lvl="0" indent="-342900" algn="l" rtl="0">
              <a:spcBef>
                <a:spcPts val="0"/>
              </a:spcBef>
              <a:spcAft>
                <a:spcPts val="0"/>
              </a:spcAft>
              <a:buSzPts val="1800"/>
              <a:buChar char="●"/>
            </a:pPr>
            <a:r>
              <a:rPr lang="sk"/>
              <a:t>We need a way to tell cluster to deploy the container as a pod to the cluster.</a:t>
            </a:r>
            <a:endParaRPr/>
          </a:p>
          <a:p>
            <a:pPr marL="0" lvl="0" indent="0" algn="l" rtl="0">
              <a:spcBef>
                <a:spcPts val="1200"/>
              </a:spcBef>
              <a:spcAft>
                <a:spcPts val="0"/>
              </a:spcAft>
              <a:buNone/>
            </a:pPr>
            <a:endParaRPr/>
          </a:p>
          <a:p>
            <a:pPr marL="0" lvl="0" indent="0" algn="l" rtl="0">
              <a:spcBef>
                <a:spcPts val="1200"/>
              </a:spcBef>
              <a:spcAft>
                <a:spcPts val="0"/>
              </a:spcAft>
              <a:buNone/>
            </a:pPr>
            <a:r>
              <a:rPr lang="sk"/>
              <a:t>$ 009_pod_basics</a:t>
            </a:r>
            <a:endParaRPr/>
          </a:p>
          <a:p>
            <a:pPr marL="0" lvl="0" indent="0" algn="l" rtl="0">
              <a:spcBef>
                <a:spcPts val="1200"/>
              </a:spcBef>
              <a:spcAft>
                <a:spcPts val="12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6"/>
          <p:cNvSpPr/>
          <p:nvPr/>
        </p:nvSpPr>
        <p:spPr>
          <a:xfrm>
            <a:off x="647500" y="510700"/>
            <a:ext cx="6338100" cy="4216200"/>
          </a:xfrm>
          <a:prstGeom prst="roundRect">
            <a:avLst>
              <a:gd name="adj" fmla="val 16667"/>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86"/>
          <p:cNvPicPr preferRelativeResize="0"/>
          <p:nvPr/>
        </p:nvPicPr>
        <p:blipFill>
          <a:blip r:embed="rId3">
            <a:alphaModFix/>
          </a:blip>
          <a:stretch>
            <a:fillRect/>
          </a:stretch>
        </p:blipFill>
        <p:spPr>
          <a:xfrm>
            <a:off x="231749" y="4144584"/>
            <a:ext cx="779880" cy="757139"/>
          </a:xfrm>
          <a:prstGeom prst="rect">
            <a:avLst/>
          </a:prstGeom>
          <a:noFill/>
          <a:ln>
            <a:noFill/>
          </a:ln>
        </p:spPr>
      </p:pic>
      <p:sp>
        <p:nvSpPr>
          <p:cNvPr id="573" name="Google Shape;573;p86"/>
          <p:cNvSpPr/>
          <p:nvPr/>
        </p:nvSpPr>
        <p:spPr>
          <a:xfrm>
            <a:off x="1258525" y="794650"/>
            <a:ext cx="4921800" cy="3648300"/>
          </a:xfrm>
          <a:prstGeom prst="roundRect">
            <a:avLst>
              <a:gd name="adj" fmla="val 16667"/>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6"/>
          <p:cNvSpPr txBox="1"/>
          <p:nvPr/>
        </p:nvSpPr>
        <p:spPr>
          <a:xfrm>
            <a:off x="4705750" y="3967075"/>
            <a:ext cx="12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pod-example</a:t>
            </a:r>
            <a:endParaRPr/>
          </a:p>
        </p:txBody>
      </p:sp>
      <p:sp>
        <p:nvSpPr>
          <p:cNvPr id="575" name="Google Shape;575;p86"/>
          <p:cNvSpPr txBox="1"/>
          <p:nvPr/>
        </p:nvSpPr>
        <p:spPr>
          <a:xfrm>
            <a:off x="4904925" y="4578075"/>
            <a:ext cx="33576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create ns pod-example</a:t>
            </a:r>
            <a:endParaRPr>
              <a:solidFill>
                <a:schemeClr val="lt2"/>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7"/>
          <p:cNvSpPr/>
          <p:nvPr/>
        </p:nvSpPr>
        <p:spPr>
          <a:xfrm>
            <a:off x="647500" y="510700"/>
            <a:ext cx="6219600" cy="4216200"/>
          </a:xfrm>
          <a:prstGeom prst="roundRect">
            <a:avLst>
              <a:gd name="adj" fmla="val 16667"/>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p87"/>
          <p:cNvPicPr preferRelativeResize="0"/>
          <p:nvPr/>
        </p:nvPicPr>
        <p:blipFill>
          <a:blip r:embed="rId3">
            <a:alphaModFix/>
          </a:blip>
          <a:stretch>
            <a:fillRect/>
          </a:stretch>
        </p:blipFill>
        <p:spPr>
          <a:xfrm>
            <a:off x="231749" y="4144584"/>
            <a:ext cx="779880" cy="757139"/>
          </a:xfrm>
          <a:prstGeom prst="rect">
            <a:avLst/>
          </a:prstGeom>
          <a:noFill/>
          <a:ln>
            <a:noFill/>
          </a:ln>
        </p:spPr>
      </p:pic>
      <p:sp>
        <p:nvSpPr>
          <p:cNvPr id="582" name="Google Shape;582;p87"/>
          <p:cNvSpPr/>
          <p:nvPr/>
        </p:nvSpPr>
        <p:spPr>
          <a:xfrm>
            <a:off x="1258525" y="794650"/>
            <a:ext cx="4921800" cy="3648300"/>
          </a:xfrm>
          <a:prstGeom prst="roundRect">
            <a:avLst>
              <a:gd name="adj" fmla="val 16667"/>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7"/>
          <p:cNvSpPr txBox="1"/>
          <p:nvPr/>
        </p:nvSpPr>
        <p:spPr>
          <a:xfrm>
            <a:off x="4705750" y="3967075"/>
            <a:ext cx="12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pod-example</a:t>
            </a:r>
            <a:endParaRPr/>
          </a:p>
        </p:txBody>
      </p:sp>
      <p:sp>
        <p:nvSpPr>
          <p:cNvPr id="584" name="Google Shape;584;p87"/>
          <p:cNvSpPr txBox="1"/>
          <p:nvPr/>
        </p:nvSpPr>
        <p:spPr>
          <a:xfrm>
            <a:off x="4705750" y="4578075"/>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run nginx-pod --image=nginx --port 80</a:t>
            </a:r>
            <a:endParaRPr>
              <a:solidFill>
                <a:schemeClr val="lt2"/>
              </a:solidFill>
              <a:latin typeface="Roboto"/>
              <a:ea typeface="Roboto"/>
              <a:cs typeface="Roboto"/>
              <a:sym typeface="Roboto"/>
            </a:endParaRPr>
          </a:p>
        </p:txBody>
      </p:sp>
      <p:sp>
        <p:nvSpPr>
          <p:cNvPr id="585" name="Google Shape;585;p87"/>
          <p:cNvSpPr/>
          <p:nvPr/>
        </p:nvSpPr>
        <p:spPr>
          <a:xfrm>
            <a:off x="1732750" y="1340600"/>
            <a:ext cx="1787400" cy="1668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7"/>
          <p:cNvSpPr txBox="1"/>
          <p:nvPr/>
        </p:nvSpPr>
        <p:spPr>
          <a:xfrm>
            <a:off x="2489650" y="2571750"/>
            <a:ext cx="5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nginx-pod</a:t>
            </a:r>
            <a:endParaRPr/>
          </a:p>
        </p:txBody>
      </p:sp>
      <p:pic>
        <p:nvPicPr>
          <p:cNvPr id="587" name="Google Shape;587;p87"/>
          <p:cNvPicPr preferRelativeResize="0"/>
          <p:nvPr/>
        </p:nvPicPr>
        <p:blipFill>
          <a:blip r:embed="rId4">
            <a:alphaModFix/>
          </a:blip>
          <a:stretch>
            <a:fillRect/>
          </a:stretch>
        </p:blipFill>
        <p:spPr>
          <a:xfrm>
            <a:off x="1586224" y="1276775"/>
            <a:ext cx="2080451" cy="1429776"/>
          </a:xfrm>
          <a:prstGeom prst="rect">
            <a:avLst/>
          </a:prstGeom>
          <a:noFill/>
          <a:ln>
            <a:noFill/>
          </a:ln>
        </p:spPr>
      </p:pic>
      <p:pic>
        <p:nvPicPr>
          <p:cNvPr id="588" name="Google Shape;588;p87"/>
          <p:cNvPicPr preferRelativeResize="0"/>
          <p:nvPr/>
        </p:nvPicPr>
        <p:blipFill>
          <a:blip r:embed="rId5">
            <a:alphaModFix/>
          </a:blip>
          <a:stretch>
            <a:fillRect/>
          </a:stretch>
        </p:blipFill>
        <p:spPr>
          <a:xfrm>
            <a:off x="2682164" y="2151968"/>
            <a:ext cx="538619" cy="302967"/>
          </a:xfrm>
          <a:prstGeom prst="rect">
            <a:avLst/>
          </a:prstGeom>
          <a:noFill/>
          <a:ln>
            <a:noFill/>
          </a:ln>
        </p:spPr>
      </p:pic>
      <p:cxnSp>
        <p:nvCxnSpPr>
          <p:cNvPr id="589" name="Google Shape;589;p87"/>
          <p:cNvCxnSpPr/>
          <p:nvPr/>
        </p:nvCxnSpPr>
        <p:spPr>
          <a:xfrm>
            <a:off x="3483725" y="2234325"/>
            <a:ext cx="237000" cy="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87"/>
          <p:cNvCxnSpPr/>
          <p:nvPr/>
        </p:nvCxnSpPr>
        <p:spPr>
          <a:xfrm>
            <a:off x="3483725" y="2368475"/>
            <a:ext cx="237000" cy="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87"/>
          <p:cNvSpPr txBox="1"/>
          <p:nvPr/>
        </p:nvSpPr>
        <p:spPr>
          <a:xfrm>
            <a:off x="3520150" y="1892875"/>
            <a:ext cx="5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:80</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8"/>
          <p:cNvSpPr/>
          <p:nvPr/>
        </p:nvSpPr>
        <p:spPr>
          <a:xfrm>
            <a:off x="647500" y="510700"/>
            <a:ext cx="6219600" cy="4216200"/>
          </a:xfrm>
          <a:prstGeom prst="roundRect">
            <a:avLst>
              <a:gd name="adj" fmla="val 16667"/>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88"/>
          <p:cNvPicPr preferRelativeResize="0"/>
          <p:nvPr/>
        </p:nvPicPr>
        <p:blipFill>
          <a:blip r:embed="rId3">
            <a:alphaModFix/>
          </a:blip>
          <a:stretch>
            <a:fillRect/>
          </a:stretch>
        </p:blipFill>
        <p:spPr>
          <a:xfrm>
            <a:off x="231749" y="4144584"/>
            <a:ext cx="779880" cy="757139"/>
          </a:xfrm>
          <a:prstGeom prst="rect">
            <a:avLst/>
          </a:prstGeom>
          <a:noFill/>
          <a:ln>
            <a:noFill/>
          </a:ln>
        </p:spPr>
      </p:pic>
      <p:sp>
        <p:nvSpPr>
          <p:cNvPr id="598" name="Google Shape;598;p88"/>
          <p:cNvSpPr/>
          <p:nvPr/>
        </p:nvSpPr>
        <p:spPr>
          <a:xfrm>
            <a:off x="1258525" y="794650"/>
            <a:ext cx="4921800" cy="3648300"/>
          </a:xfrm>
          <a:prstGeom prst="roundRect">
            <a:avLst>
              <a:gd name="adj" fmla="val 16667"/>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8"/>
          <p:cNvSpPr txBox="1"/>
          <p:nvPr/>
        </p:nvSpPr>
        <p:spPr>
          <a:xfrm>
            <a:off x="4705750" y="3967075"/>
            <a:ext cx="12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pod-example</a:t>
            </a:r>
            <a:endParaRPr/>
          </a:p>
        </p:txBody>
      </p:sp>
      <p:sp>
        <p:nvSpPr>
          <p:cNvPr id="600" name="Google Shape;600;p88"/>
          <p:cNvSpPr txBox="1"/>
          <p:nvPr/>
        </p:nvSpPr>
        <p:spPr>
          <a:xfrm>
            <a:off x="4705750" y="4578075"/>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port-forward nginx-pod 8080:80</a:t>
            </a:r>
            <a:endParaRPr>
              <a:solidFill>
                <a:schemeClr val="lt2"/>
              </a:solidFill>
              <a:latin typeface="Roboto"/>
              <a:ea typeface="Roboto"/>
              <a:cs typeface="Roboto"/>
              <a:sym typeface="Roboto"/>
            </a:endParaRPr>
          </a:p>
        </p:txBody>
      </p:sp>
      <p:sp>
        <p:nvSpPr>
          <p:cNvPr id="601" name="Google Shape;601;p88"/>
          <p:cNvSpPr/>
          <p:nvPr/>
        </p:nvSpPr>
        <p:spPr>
          <a:xfrm>
            <a:off x="1732750" y="1340600"/>
            <a:ext cx="1787400" cy="1668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8"/>
          <p:cNvSpPr txBox="1"/>
          <p:nvPr/>
        </p:nvSpPr>
        <p:spPr>
          <a:xfrm>
            <a:off x="2489650" y="2571750"/>
            <a:ext cx="5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nginx-pod</a:t>
            </a:r>
            <a:endParaRPr/>
          </a:p>
        </p:txBody>
      </p:sp>
      <p:pic>
        <p:nvPicPr>
          <p:cNvPr id="603" name="Google Shape;603;p88"/>
          <p:cNvPicPr preferRelativeResize="0"/>
          <p:nvPr/>
        </p:nvPicPr>
        <p:blipFill>
          <a:blip r:embed="rId4">
            <a:alphaModFix/>
          </a:blip>
          <a:stretch>
            <a:fillRect/>
          </a:stretch>
        </p:blipFill>
        <p:spPr>
          <a:xfrm>
            <a:off x="1586224" y="1276775"/>
            <a:ext cx="2080451" cy="1429776"/>
          </a:xfrm>
          <a:prstGeom prst="rect">
            <a:avLst/>
          </a:prstGeom>
          <a:noFill/>
          <a:ln>
            <a:noFill/>
          </a:ln>
        </p:spPr>
      </p:pic>
      <p:pic>
        <p:nvPicPr>
          <p:cNvPr id="604" name="Google Shape;604;p88"/>
          <p:cNvPicPr preferRelativeResize="0"/>
          <p:nvPr/>
        </p:nvPicPr>
        <p:blipFill>
          <a:blip r:embed="rId5">
            <a:alphaModFix/>
          </a:blip>
          <a:stretch>
            <a:fillRect/>
          </a:stretch>
        </p:blipFill>
        <p:spPr>
          <a:xfrm>
            <a:off x="2682164" y="2151968"/>
            <a:ext cx="538619" cy="302967"/>
          </a:xfrm>
          <a:prstGeom prst="rect">
            <a:avLst/>
          </a:prstGeom>
          <a:noFill/>
          <a:ln>
            <a:noFill/>
          </a:ln>
        </p:spPr>
      </p:pic>
      <p:cxnSp>
        <p:nvCxnSpPr>
          <p:cNvPr id="605" name="Google Shape;605;p88"/>
          <p:cNvCxnSpPr/>
          <p:nvPr/>
        </p:nvCxnSpPr>
        <p:spPr>
          <a:xfrm>
            <a:off x="3483725" y="2234325"/>
            <a:ext cx="237000" cy="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88"/>
          <p:cNvCxnSpPr/>
          <p:nvPr/>
        </p:nvCxnSpPr>
        <p:spPr>
          <a:xfrm>
            <a:off x="3483725" y="2368475"/>
            <a:ext cx="237000" cy="0"/>
          </a:xfrm>
          <a:prstGeom prst="straightConnector1">
            <a:avLst/>
          </a:prstGeom>
          <a:noFill/>
          <a:ln w="9525" cap="flat" cmpd="sng">
            <a:solidFill>
              <a:schemeClr val="dk2"/>
            </a:solidFill>
            <a:prstDash val="solid"/>
            <a:round/>
            <a:headEnd type="none" w="med" len="med"/>
            <a:tailEnd type="none" w="med" len="med"/>
          </a:ln>
        </p:spPr>
      </p:cxnSp>
      <p:sp>
        <p:nvSpPr>
          <p:cNvPr id="607" name="Google Shape;607;p88"/>
          <p:cNvSpPr txBox="1"/>
          <p:nvPr/>
        </p:nvSpPr>
        <p:spPr>
          <a:xfrm>
            <a:off x="3520150" y="1892875"/>
            <a:ext cx="5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:80</a:t>
            </a:r>
            <a:endParaRPr/>
          </a:p>
        </p:txBody>
      </p:sp>
      <p:pic>
        <p:nvPicPr>
          <p:cNvPr id="608" name="Google Shape;608;p88"/>
          <p:cNvPicPr preferRelativeResize="0"/>
          <p:nvPr/>
        </p:nvPicPr>
        <p:blipFill>
          <a:blip r:embed="rId6">
            <a:alphaModFix/>
          </a:blip>
          <a:stretch>
            <a:fillRect/>
          </a:stretch>
        </p:blipFill>
        <p:spPr>
          <a:xfrm>
            <a:off x="7606662" y="1892887"/>
            <a:ext cx="1435013" cy="1093075"/>
          </a:xfrm>
          <a:prstGeom prst="rect">
            <a:avLst/>
          </a:prstGeom>
          <a:noFill/>
          <a:ln>
            <a:noFill/>
          </a:ln>
        </p:spPr>
      </p:pic>
      <p:cxnSp>
        <p:nvCxnSpPr>
          <p:cNvPr id="609" name="Google Shape;609;p88"/>
          <p:cNvCxnSpPr/>
          <p:nvPr/>
        </p:nvCxnSpPr>
        <p:spPr>
          <a:xfrm>
            <a:off x="7369650" y="2618800"/>
            <a:ext cx="237000" cy="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88"/>
          <p:cNvCxnSpPr/>
          <p:nvPr/>
        </p:nvCxnSpPr>
        <p:spPr>
          <a:xfrm>
            <a:off x="7369650" y="2464975"/>
            <a:ext cx="237000" cy="0"/>
          </a:xfrm>
          <a:prstGeom prst="straightConnector1">
            <a:avLst/>
          </a:prstGeom>
          <a:noFill/>
          <a:ln w="9525" cap="flat" cmpd="sng">
            <a:solidFill>
              <a:schemeClr val="dk2"/>
            </a:solidFill>
            <a:prstDash val="solid"/>
            <a:round/>
            <a:headEnd type="none" w="med" len="med"/>
            <a:tailEnd type="none" w="med" len="med"/>
          </a:ln>
        </p:spPr>
      </p:cxnSp>
      <p:sp>
        <p:nvSpPr>
          <p:cNvPr id="611" name="Google Shape;611;p88"/>
          <p:cNvSpPr txBox="1"/>
          <p:nvPr/>
        </p:nvSpPr>
        <p:spPr>
          <a:xfrm>
            <a:off x="6962650" y="2103350"/>
            <a:ext cx="78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:8080</a:t>
            </a:r>
            <a:endParaRPr/>
          </a:p>
        </p:txBody>
      </p:sp>
      <p:cxnSp>
        <p:nvCxnSpPr>
          <p:cNvPr id="612" name="Google Shape;612;p88"/>
          <p:cNvCxnSpPr>
            <a:endCxn id="611" idx="2"/>
          </p:cNvCxnSpPr>
          <p:nvPr/>
        </p:nvCxnSpPr>
        <p:spPr>
          <a:xfrm>
            <a:off x="3793750" y="2325650"/>
            <a:ext cx="3558900" cy="177900"/>
          </a:xfrm>
          <a:prstGeom prst="straightConnector1">
            <a:avLst/>
          </a:prstGeom>
          <a:noFill/>
          <a:ln w="9525" cap="flat" cmpd="sng">
            <a:solidFill>
              <a:schemeClr val="dk2"/>
            </a:solidFill>
            <a:prstDash val="dash"/>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really happened?</a:t>
            </a:r>
            <a:endParaRPr/>
          </a:p>
        </p:txBody>
      </p:sp>
      <p:sp>
        <p:nvSpPr>
          <p:cNvPr id="618" name="Google Shape;618;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sk"/>
              <a:t>Kubectl sent request to the kubernetes api server resource which is responsible for handling Pods.</a:t>
            </a:r>
            <a:endParaRPr/>
          </a:p>
          <a:p>
            <a:pPr marL="457200" lvl="0" indent="-334327" algn="l" rtl="0">
              <a:spcBef>
                <a:spcPts val="0"/>
              </a:spcBef>
              <a:spcAft>
                <a:spcPts val="0"/>
              </a:spcAft>
              <a:buSzPct val="100000"/>
              <a:buChar char="●"/>
            </a:pPr>
            <a:r>
              <a:rPr lang="sk"/>
              <a:t>Kube scheduler chose the node where the pod was deployed. </a:t>
            </a:r>
            <a:endParaRPr/>
          </a:p>
          <a:p>
            <a:pPr marL="914400" lvl="1" indent="-310832" algn="l" rtl="0">
              <a:spcBef>
                <a:spcPts val="0"/>
              </a:spcBef>
              <a:spcAft>
                <a:spcPts val="0"/>
              </a:spcAft>
              <a:buSzPct val="100000"/>
              <a:buChar char="○"/>
            </a:pPr>
            <a:r>
              <a:rPr lang="sk"/>
              <a:t>Run </a:t>
            </a:r>
            <a:r>
              <a:rPr lang="sk" b="1"/>
              <a:t>kubectl get po -o wide</a:t>
            </a:r>
            <a:r>
              <a:rPr lang="sk"/>
              <a:t> to check on which node the pod was deployed.</a:t>
            </a:r>
            <a:endParaRPr/>
          </a:p>
          <a:p>
            <a:pPr marL="457200" lvl="0" indent="-334327" algn="l" rtl="0">
              <a:spcBef>
                <a:spcPts val="0"/>
              </a:spcBef>
              <a:spcAft>
                <a:spcPts val="0"/>
              </a:spcAft>
              <a:buSzPct val="100000"/>
              <a:buChar char="●"/>
            </a:pPr>
            <a:r>
              <a:rPr lang="sk"/>
              <a:t>Kubelet tried to get the pods image from the local nodes registry.</a:t>
            </a:r>
            <a:endParaRPr/>
          </a:p>
          <a:p>
            <a:pPr marL="914400" lvl="1" indent="-310832" algn="l" rtl="0">
              <a:spcBef>
                <a:spcPts val="0"/>
              </a:spcBef>
              <a:spcAft>
                <a:spcPts val="0"/>
              </a:spcAft>
              <a:buSzPct val="100000"/>
              <a:buChar char="○"/>
            </a:pPr>
            <a:r>
              <a:rPr lang="sk"/>
              <a:t>Because we are running the nginx for the first time the image is not there.</a:t>
            </a:r>
            <a:endParaRPr/>
          </a:p>
          <a:p>
            <a:pPr marL="457200" lvl="0" indent="-334327" algn="l" rtl="0">
              <a:spcBef>
                <a:spcPts val="0"/>
              </a:spcBef>
              <a:spcAft>
                <a:spcPts val="0"/>
              </a:spcAft>
              <a:buSzPct val="100000"/>
              <a:buChar char="●"/>
            </a:pPr>
            <a:r>
              <a:rPr lang="sk"/>
              <a:t>(If image is not there) kubelet tries to pull the image from default image registry (Dockerhub in this case).</a:t>
            </a:r>
            <a:endParaRPr/>
          </a:p>
          <a:p>
            <a:pPr marL="457200" lvl="0" indent="-334327" algn="l" rtl="0">
              <a:spcBef>
                <a:spcPts val="0"/>
              </a:spcBef>
              <a:spcAft>
                <a:spcPts val="0"/>
              </a:spcAft>
              <a:buSzPct val="100000"/>
              <a:buChar char="●"/>
            </a:pPr>
            <a:r>
              <a:rPr lang="sk"/>
              <a:t>Kubelet runs the container in the pod.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So the pod is a container ? NO!!</a:t>
            </a:r>
            <a:endParaRPr/>
          </a:p>
        </p:txBody>
      </p:sp>
      <p:sp>
        <p:nvSpPr>
          <p:cNvPr id="624" name="Google Shape;624;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sk"/>
              <a:t>Pod is not a container.</a:t>
            </a:r>
            <a:endParaRPr/>
          </a:p>
          <a:p>
            <a:pPr marL="457200" lvl="0" indent="-342900" algn="l" rtl="0">
              <a:spcBef>
                <a:spcPts val="0"/>
              </a:spcBef>
              <a:spcAft>
                <a:spcPts val="0"/>
              </a:spcAft>
              <a:buSzPts val="1800"/>
              <a:buChar char="●"/>
            </a:pPr>
            <a:r>
              <a:rPr lang="sk"/>
              <a:t>Pod can be a container or a set of containers.</a:t>
            </a:r>
            <a:endParaRPr/>
          </a:p>
          <a:p>
            <a:pPr marL="457200" lvl="0" indent="-342900" algn="l" rtl="0">
              <a:spcBef>
                <a:spcPts val="0"/>
              </a:spcBef>
              <a:spcAft>
                <a:spcPts val="0"/>
              </a:spcAft>
              <a:buSzPts val="1800"/>
              <a:buChar char="●"/>
            </a:pPr>
            <a:r>
              <a:rPr lang="sk"/>
              <a:t>Single pod is deployed on a single node (sometimes it makes sense to group containers).</a:t>
            </a:r>
            <a:endParaRPr/>
          </a:p>
          <a:p>
            <a:pPr marL="457200" lvl="0" indent="-342900" algn="l" rtl="0">
              <a:spcBef>
                <a:spcPts val="0"/>
              </a:spcBef>
              <a:spcAft>
                <a:spcPts val="0"/>
              </a:spcAft>
              <a:buSzPts val="1800"/>
              <a:buChar char="●"/>
            </a:pPr>
            <a:r>
              <a:rPr lang="sk"/>
              <a:t>Containers in the pod may share some volumes (file system), hostname, ip address, port space and they share number of Linux namespaces.</a:t>
            </a:r>
            <a:endParaRPr/>
          </a:p>
          <a:p>
            <a:pPr marL="457200" lvl="0" indent="-342900" algn="l" rtl="0">
              <a:spcBef>
                <a:spcPts val="0"/>
              </a:spcBef>
              <a:spcAft>
                <a:spcPts val="0"/>
              </a:spcAft>
              <a:buSzPts val="1800"/>
              <a:buChar char="●"/>
            </a:pPr>
            <a:r>
              <a:rPr lang="sk"/>
              <a:t>Having multiple containers in the same pod is ideal for tightly coupled apps.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Examples for multiple containers in pod</a:t>
            </a:r>
            <a:endParaRPr/>
          </a:p>
        </p:txBody>
      </p:sp>
      <p:sp>
        <p:nvSpPr>
          <p:cNvPr id="630" name="Google Shape;630;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sk" b="1"/>
              <a:t>Gyt sync pattern</a:t>
            </a:r>
            <a:r>
              <a:rPr lang="sk"/>
              <a:t>: you have main app in one container and in other container you will run synchronization process which will update some files needed for the main app (e.g. the config of nginx server).</a:t>
            </a:r>
            <a:endParaRPr/>
          </a:p>
          <a:p>
            <a:pPr marL="457200" lvl="0" indent="-334327" algn="l" rtl="0">
              <a:spcBef>
                <a:spcPts val="0"/>
              </a:spcBef>
              <a:spcAft>
                <a:spcPts val="0"/>
              </a:spcAft>
              <a:buSzPct val="100000"/>
              <a:buChar char="●"/>
            </a:pPr>
            <a:r>
              <a:rPr lang="sk" b="1"/>
              <a:t>Sidecar logger: </a:t>
            </a:r>
            <a:r>
              <a:rPr lang="sk"/>
              <a:t>you have main app running in one container and the other container is responsible for gathering logs from the main container and sending them to centralised datastore (e.g. logstash).</a:t>
            </a:r>
            <a:endParaRPr/>
          </a:p>
          <a:p>
            <a:pPr marL="457200" lvl="0" indent="-334327" algn="l" rtl="0">
              <a:spcBef>
                <a:spcPts val="0"/>
              </a:spcBef>
              <a:spcAft>
                <a:spcPts val="0"/>
              </a:spcAft>
              <a:buSzPct val="100000"/>
              <a:buChar char="●"/>
            </a:pPr>
            <a:r>
              <a:rPr lang="sk" b="1"/>
              <a:t>Sidecar for service mesh: </a:t>
            </a:r>
            <a:r>
              <a:rPr lang="sk"/>
              <a:t>You have main app in one container and the other container is handling networking.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Container</a:t>
            </a:r>
            <a:endParaRPr/>
          </a:p>
        </p:txBody>
      </p:sp>
      <p:sp>
        <p:nvSpPr>
          <p:cNvPr id="129" name="Google Shape;12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 is </a:t>
            </a:r>
            <a:r>
              <a:rPr lang="sk" b="1"/>
              <a:t>Just a process </a:t>
            </a:r>
            <a:r>
              <a:rPr lang="sk"/>
              <a:t>sharing host OS (with other containers).</a:t>
            </a:r>
            <a:endParaRPr/>
          </a:p>
          <a:p>
            <a:pPr marL="457200" lvl="0" indent="-342900" algn="l" rtl="0">
              <a:spcBef>
                <a:spcPts val="0"/>
              </a:spcBef>
              <a:spcAft>
                <a:spcPts val="0"/>
              </a:spcAft>
              <a:buSzPts val="1800"/>
              <a:buChar char="●"/>
            </a:pPr>
            <a:r>
              <a:rPr lang="sk"/>
              <a:t>It’s lightweight (as small as couple of MB’s) and its fast to start.</a:t>
            </a:r>
            <a:endParaRPr/>
          </a:p>
          <a:p>
            <a:pPr marL="457200" lvl="0" indent="-342900" algn="l" rtl="0">
              <a:spcBef>
                <a:spcPts val="0"/>
              </a:spcBef>
              <a:spcAft>
                <a:spcPts val="0"/>
              </a:spcAft>
              <a:buSzPts val="1800"/>
              <a:buChar char="●"/>
            </a:pPr>
            <a:r>
              <a:rPr lang="sk"/>
              <a:t>It’s easy to manages.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Kubectl usage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We start to notice some patterns</a:t>
            </a:r>
            <a:endParaRPr/>
          </a:p>
        </p:txBody>
      </p:sp>
      <p:sp>
        <p:nvSpPr>
          <p:cNvPr id="641" name="Google Shape;641;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sk"/>
              <a:t>kubectl get namespaces</a:t>
            </a:r>
            <a:endParaRPr/>
          </a:p>
          <a:p>
            <a:pPr marL="0" lvl="0" indent="0" algn="l" rtl="0">
              <a:spcBef>
                <a:spcPts val="1200"/>
              </a:spcBef>
              <a:spcAft>
                <a:spcPts val="0"/>
              </a:spcAft>
              <a:buNone/>
            </a:pPr>
            <a:r>
              <a:rPr lang="sk"/>
              <a:t>kubectl get pods</a:t>
            </a:r>
            <a:endParaRPr/>
          </a:p>
          <a:p>
            <a:pPr marL="0" lvl="0" indent="0" algn="l" rtl="0">
              <a:spcBef>
                <a:spcPts val="1200"/>
              </a:spcBef>
              <a:spcAft>
                <a:spcPts val="0"/>
              </a:spcAft>
              <a:buNone/>
            </a:pPr>
            <a:endParaRPr/>
          </a:p>
          <a:p>
            <a:pPr marL="0" lvl="0" indent="0" algn="l" rtl="0">
              <a:spcBef>
                <a:spcPts val="1200"/>
              </a:spcBef>
              <a:spcAft>
                <a:spcPts val="0"/>
              </a:spcAft>
              <a:buNone/>
            </a:pPr>
            <a:r>
              <a:rPr lang="sk"/>
              <a:t>kubectl delete namespace X</a:t>
            </a:r>
            <a:endParaRPr/>
          </a:p>
          <a:p>
            <a:pPr marL="0" lvl="0" indent="0" algn="l" rtl="0">
              <a:spcBef>
                <a:spcPts val="1200"/>
              </a:spcBef>
              <a:spcAft>
                <a:spcPts val="1200"/>
              </a:spcAft>
              <a:buNone/>
            </a:pPr>
            <a:r>
              <a:rPr lang="sk"/>
              <a:t>kubectl delete po X</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Kubectl commands structure </a:t>
            </a:r>
            <a:endParaRPr/>
          </a:p>
        </p:txBody>
      </p:sp>
      <p:sp>
        <p:nvSpPr>
          <p:cNvPr id="647" name="Google Shape;647;p94"/>
          <p:cNvSpPr txBox="1"/>
          <p:nvPr/>
        </p:nvSpPr>
        <p:spPr>
          <a:xfrm>
            <a:off x="806925" y="2006325"/>
            <a:ext cx="7446600" cy="6003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sz="2700">
                <a:solidFill>
                  <a:schemeClr val="accent6"/>
                </a:solidFill>
                <a:latin typeface="Roboto"/>
                <a:ea typeface="Roboto"/>
                <a:cs typeface="Roboto"/>
                <a:sym typeface="Roboto"/>
              </a:rPr>
              <a:t>$</a:t>
            </a:r>
            <a:r>
              <a:rPr lang="sk" sz="2700">
                <a:latin typeface="Roboto"/>
                <a:ea typeface="Roboto"/>
                <a:cs typeface="Roboto"/>
                <a:sym typeface="Roboto"/>
              </a:rPr>
              <a:t> </a:t>
            </a:r>
            <a:r>
              <a:rPr lang="sk" sz="2700">
                <a:solidFill>
                  <a:schemeClr val="lt2"/>
                </a:solidFill>
                <a:latin typeface="Roboto"/>
                <a:ea typeface="Roboto"/>
                <a:cs typeface="Roboto"/>
                <a:sym typeface="Roboto"/>
              </a:rPr>
              <a:t>kubectl [command] [resource] [name] [flags]</a:t>
            </a:r>
            <a:endParaRPr sz="2700">
              <a:solidFill>
                <a:schemeClr val="lt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What is resource?</a:t>
            </a:r>
            <a:endParaRPr/>
          </a:p>
        </p:txBody>
      </p:sp>
      <p:sp>
        <p:nvSpPr>
          <p:cNvPr id="653" name="Google Shape;653;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sk"/>
              <a:t>I am talking about resources in context of REST API.</a:t>
            </a:r>
            <a:endParaRPr/>
          </a:p>
          <a:p>
            <a:pPr marL="457200" lvl="0" indent="-342900" algn="just" rtl="0">
              <a:spcBef>
                <a:spcPts val="0"/>
              </a:spcBef>
              <a:spcAft>
                <a:spcPts val="0"/>
              </a:spcAft>
              <a:buSzPts val="1800"/>
              <a:buChar char="●"/>
            </a:pPr>
            <a:r>
              <a:rPr lang="sk"/>
              <a:t>Some articles may call those kubernetes objects or kube-api endpoints.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Kubectl commands</a:t>
            </a:r>
            <a:endParaRPr/>
          </a:p>
        </p:txBody>
      </p:sp>
      <p:sp>
        <p:nvSpPr>
          <p:cNvPr id="659" name="Google Shape;659;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b="1"/>
              <a:t>get/describe: </a:t>
            </a:r>
            <a:r>
              <a:rPr lang="sk"/>
              <a:t>to get info about some resource (READ).</a:t>
            </a:r>
            <a:endParaRPr/>
          </a:p>
          <a:p>
            <a:pPr marL="457200" lvl="0" indent="-342900" algn="l" rtl="0">
              <a:spcBef>
                <a:spcPts val="0"/>
              </a:spcBef>
              <a:spcAft>
                <a:spcPts val="0"/>
              </a:spcAft>
              <a:buSzPts val="1800"/>
              <a:buChar char="●"/>
            </a:pPr>
            <a:r>
              <a:rPr lang="sk" b="1"/>
              <a:t>run/create/apply: </a:t>
            </a:r>
            <a:r>
              <a:rPr lang="sk"/>
              <a:t>to create some new resource (CREATE).</a:t>
            </a:r>
            <a:endParaRPr/>
          </a:p>
          <a:p>
            <a:pPr marL="457200" lvl="0" indent="-342900" algn="l" rtl="0">
              <a:spcBef>
                <a:spcPts val="0"/>
              </a:spcBef>
              <a:spcAft>
                <a:spcPts val="0"/>
              </a:spcAft>
              <a:buSzPts val="1800"/>
              <a:buChar char="●"/>
            </a:pPr>
            <a:r>
              <a:rPr lang="sk" b="1"/>
              <a:t>edit/apply/patch: </a:t>
            </a:r>
            <a:r>
              <a:rPr lang="sk"/>
              <a:t>to update some resource (UPDATE).</a:t>
            </a:r>
            <a:endParaRPr/>
          </a:p>
          <a:p>
            <a:pPr marL="457200" lvl="0" indent="-342900" algn="l" rtl="0">
              <a:spcBef>
                <a:spcPts val="0"/>
              </a:spcBef>
              <a:spcAft>
                <a:spcPts val="0"/>
              </a:spcAft>
              <a:buSzPts val="1800"/>
              <a:buChar char="●"/>
            </a:pPr>
            <a:r>
              <a:rPr lang="sk" b="1"/>
              <a:t>delete: </a:t>
            </a:r>
            <a:r>
              <a:rPr lang="sk"/>
              <a:t>to remove some resource (DELETE).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Kubernetes resources</a:t>
            </a:r>
            <a:endParaRPr/>
          </a:p>
        </p:txBody>
      </p:sp>
      <p:sp>
        <p:nvSpPr>
          <p:cNvPr id="665" name="Google Shape;66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10000"/>
          </a:bodyPr>
          <a:lstStyle/>
          <a:p>
            <a:pPr marL="457200" lvl="0" indent="-317182" algn="l" rtl="0">
              <a:spcBef>
                <a:spcPts val="0"/>
              </a:spcBef>
              <a:spcAft>
                <a:spcPts val="0"/>
              </a:spcAft>
              <a:buSzPct val="100000"/>
              <a:buChar char="●"/>
            </a:pPr>
            <a:r>
              <a:rPr lang="sk"/>
              <a:t>pods</a:t>
            </a:r>
            <a:endParaRPr/>
          </a:p>
          <a:p>
            <a:pPr marL="457200" lvl="0" indent="-317182" algn="l" rtl="0">
              <a:spcBef>
                <a:spcPts val="0"/>
              </a:spcBef>
              <a:spcAft>
                <a:spcPts val="0"/>
              </a:spcAft>
              <a:buSzPct val="100000"/>
              <a:buChar char="●"/>
            </a:pPr>
            <a:r>
              <a:rPr lang="sk"/>
              <a:t>namespaces</a:t>
            </a:r>
            <a:endParaRPr/>
          </a:p>
          <a:p>
            <a:pPr marL="457200" lvl="0" indent="-317182" algn="l" rtl="0">
              <a:spcBef>
                <a:spcPts val="0"/>
              </a:spcBef>
              <a:spcAft>
                <a:spcPts val="0"/>
              </a:spcAft>
              <a:buSzPct val="100000"/>
              <a:buChar char="●"/>
            </a:pPr>
            <a:r>
              <a:rPr lang="sk"/>
              <a:t>services</a:t>
            </a:r>
            <a:endParaRPr/>
          </a:p>
          <a:p>
            <a:pPr marL="457200" lvl="0" indent="-317182" algn="l" rtl="0">
              <a:spcBef>
                <a:spcPts val="0"/>
              </a:spcBef>
              <a:spcAft>
                <a:spcPts val="0"/>
              </a:spcAft>
              <a:buSzPct val="100000"/>
              <a:buChar char="●"/>
            </a:pPr>
            <a:r>
              <a:rPr lang="sk"/>
              <a:t>replica sets</a:t>
            </a:r>
            <a:endParaRPr/>
          </a:p>
          <a:p>
            <a:pPr marL="457200" lvl="0" indent="-317182" algn="l" rtl="0">
              <a:spcBef>
                <a:spcPts val="0"/>
              </a:spcBef>
              <a:spcAft>
                <a:spcPts val="0"/>
              </a:spcAft>
              <a:buSzPct val="100000"/>
              <a:buChar char="●"/>
            </a:pPr>
            <a:r>
              <a:rPr lang="sk"/>
              <a:t>daemon sets</a:t>
            </a:r>
            <a:endParaRPr/>
          </a:p>
          <a:p>
            <a:pPr marL="457200" lvl="0" indent="-317182" algn="l" rtl="0">
              <a:spcBef>
                <a:spcPts val="0"/>
              </a:spcBef>
              <a:spcAft>
                <a:spcPts val="0"/>
              </a:spcAft>
              <a:buSzPct val="100000"/>
              <a:buChar char="●"/>
            </a:pPr>
            <a:r>
              <a:rPr lang="sk"/>
              <a:t>stateful sets</a:t>
            </a:r>
            <a:endParaRPr/>
          </a:p>
          <a:p>
            <a:pPr marL="457200" lvl="0" indent="-317182" algn="l" rtl="0">
              <a:spcBef>
                <a:spcPts val="0"/>
              </a:spcBef>
              <a:spcAft>
                <a:spcPts val="0"/>
              </a:spcAft>
              <a:buSzPct val="100000"/>
              <a:buChar char="●"/>
            </a:pPr>
            <a:r>
              <a:rPr lang="sk"/>
              <a:t>deployments</a:t>
            </a:r>
            <a:endParaRPr/>
          </a:p>
          <a:p>
            <a:pPr marL="457200" lvl="0" indent="-317182" algn="l" rtl="0">
              <a:spcBef>
                <a:spcPts val="0"/>
              </a:spcBef>
              <a:spcAft>
                <a:spcPts val="0"/>
              </a:spcAft>
              <a:buSzPct val="100000"/>
              <a:buChar char="●"/>
            </a:pPr>
            <a:r>
              <a:rPr lang="sk"/>
              <a:t>configmaps</a:t>
            </a:r>
            <a:endParaRPr/>
          </a:p>
          <a:p>
            <a:pPr marL="457200" lvl="0" indent="-317182" algn="l" rtl="0">
              <a:spcBef>
                <a:spcPts val="0"/>
              </a:spcBef>
              <a:spcAft>
                <a:spcPts val="0"/>
              </a:spcAft>
              <a:buSzPct val="100000"/>
              <a:buChar char="●"/>
            </a:pPr>
            <a:r>
              <a:rPr lang="sk"/>
              <a:t>secrets</a:t>
            </a:r>
            <a:endParaRPr/>
          </a:p>
          <a:p>
            <a:pPr marL="457200" lvl="0" indent="-317182" algn="l" rtl="0">
              <a:spcBef>
                <a:spcPts val="0"/>
              </a:spcBef>
              <a:spcAft>
                <a:spcPts val="0"/>
              </a:spcAft>
              <a:buSzPct val="100000"/>
              <a:buChar char="●"/>
            </a:pPr>
            <a:r>
              <a:rPr lang="sk"/>
              <a:t>ingresses</a:t>
            </a:r>
            <a:endParaRPr/>
          </a:p>
          <a:p>
            <a:pPr marL="457200" lvl="0" indent="-317182" algn="l" rtl="0">
              <a:spcBef>
                <a:spcPts val="0"/>
              </a:spcBef>
              <a:spcAft>
                <a:spcPts val="0"/>
              </a:spcAft>
              <a:buSzPct val="100000"/>
              <a:buChar char="●"/>
            </a:pPr>
            <a:r>
              <a:rPr lang="sk"/>
              <a:t>and many more which we will cover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a:t>
            </a:r>
            <a:endParaRPr/>
          </a:p>
        </p:txBody>
      </p:sp>
      <p:sp>
        <p:nvSpPr>
          <p:cNvPr id="671" name="Google Shape;671;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010_kubectl_commands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Declarative vs imperative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Imperative</a:t>
            </a:r>
            <a:endParaRPr/>
          </a:p>
        </p:txBody>
      </p:sp>
      <p:sp>
        <p:nvSpPr>
          <p:cNvPr id="682" name="Google Shape;682;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 far all the communication with kubernetes api server so far was through imperative commands:</a:t>
            </a:r>
            <a:endParaRPr/>
          </a:p>
          <a:p>
            <a:pPr marL="914400" lvl="1" indent="-317500" algn="l" rtl="0">
              <a:spcBef>
                <a:spcPts val="0"/>
              </a:spcBef>
              <a:spcAft>
                <a:spcPts val="0"/>
              </a:spcAft>
              <a:buSzPts val="1400"/>
              <a:buChar char="○"/>
            </a:pPr>
            <a:r>
              <a:rPr lang="sk"/>
              <a:t>kubectl run nginx --image=nginx</a:t>
            </a:r>
            <a:endParaRPr/>
          </a:p>
          <a:p>
            <a:pPr marL="914400" lvl="1" indent="-317500" algn="l" rtl="0">
              <a:spcBef>
                <a:spcPts val="0"/>
              </a:spcBef>
              <a:spcAft>
                <a:spcPts val="0"/>
              </a:spcAft>
              <a:buSzPts val="1400"/>
              <a:buChar char="○"/>
            </a:pPr>
            <a:r>
              <a:rPr lang="sk"/>
              <a:t>kubectl delete ns namespace</a:t>
            </a:r>
            <a:endParaRPr/>
          </a:p>
          <a:p>
            <a:pPr marL="457200" lvl="0" indent="-342900" algn="l" rtl="0">
              <a:spcBef>
                <a:spcPts val="0"/>
              </a:spcBef>
              <a:spcAft>
                <a:spcPts val="0"/>
              </a:spcAft>
              <a:buSzPts val="1800"/>
              <a:buChar char="●"/>
            </a:pPr>
            <a:r>
              <a:rPr lang="sk"/>
              <a:t>Imperative means that we are strictly ordering what to do one by one.</a:t>
            </a:r>
            <a:endParaRPr/>
          </a:p>
          <a:p>
            <a:pPr marL="457200" lvl="0" indent="-342900" algn="l" rtl="0">
              <a:spcBef>
                <a:spcPts val="0"/>
              </a:spcBef>
              <a:spcAft>
                <a:spcPts val="0"/>
              </a:spcAft>
              <a:buSzPts val="1800"/>
              <a:buChar char="●"/>
            </a:pPr>
            <a:r>
              <a:rPr lang="sk"/>
              <a:t>Clear instructions what to do in what order.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Declarative</a:t>
            </a:r>
            <a:endParaRPr/>
          </a:p>
        </p:txBody>
      </p:sp>
      <p:sp>
        <p:nvSpPr>
          <p:cNvPr id="688" name="Google Shape;688;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define just the end (expected) outcome.</a:t>
            </a:r>
            <a:endParaRPr/>
          </a:p>
          <a:p>
            <a:pPr marL="457200" lvl="0" indent="-342900" algn="l" rtl="0">
              <a:spcBef>
                <a:spcPts val="0"/>
              </a:spcBef>
              <a:spcAft>
                <a:spcPts val="0"/>
              </a:spcAft>
              <a:buSzPts val="1800"/>
              <a:buChar char="●"/>
            </a:pPr>
            <a:r>
              <a:rPr lang="sk"/>
              <a:t>We trust the process.</a:t>
            </a:r>
            <a:endParaRPr/>
          </a:p>
          <a:p>
            <a:pPr marL="457200" lvl="0" indent="-342900" algn="l" rtl="0">
              <a:spcBef>
                <a:spcPts val="0"/>
              </a:spcBef>
              <a:spcAft>
                <a:spcPts val="0"/>
              </a:spcAft>
              <a:buSzPts val="1800"/>
              <a:buChar char="●"/>
            </a:pPr>
            <a:r>
              <a:rPr lang="sk"/>
              <a:t>We just say what we want.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Container is more general concept than Docker</a:t>
            </a:r>
            <a:endParaRPr/>
          </a:p>
        </p:txBody>
      </p:sp>
      <p:sp>
        <p:nvSpPr>
          <p:cNvPr id="135" name="Google Shape;13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Docker is just one </a:t>
            </a:r>
            <a:r>
              <a:rPr lang="sk" b="1"/>
              <a:t>platform</a:t>
            </a:r>
            <a:r>
              <a:rPr lang="sk"/>
              <a:t> for working with containers.</a:t>
            </a:r>
            <a:endParaRPr/>
          </a:p>
          <a:p>
            <a:pPr marL="457200" lvl="0" indent="-342900" algn="l" rtl="0">
              <a:spcBef>
                <a:spcPts val="0"/>
              </a:spcBef>
              <a:spcAft>
                <a:spcPts val="0"/>
              </a:spcAft>
              <a:buSzPts val="1800"/>
              <a:buChar char="●"/>
            </a:pPr>
            <a:r>
              <a:rPr lang="sk"/>
              <a:t>Docker competitors 2023:</a:t>
            </a:r>
            <a:endParaRPr/>
          </a:p>
          <a:p>
            <a:pPr marL="914400" lvl="1" indent="-317500" algn="l" rtl="0">
              <a:spcBef>
                <a:spcPts val="0"/>
              </a:spcBef>
              <a:spcAft>
                <a:spcPts val="0"/>
              </a:spcAft>
              <a:buSzPts val="1400"/>
              <a:buChar char="○"/>
            </a:pPr>
            <a:r>
              <a:rPr lang="sk"/>
              <a:t>LXD/LXC (Canonical)</a:t>
            </a:r>
            <a:endParaRPr/>
          </a:p>
          <a:p>
            <a:pPr marL="914400" lvl="1" indent="-317500" algn="l" rtl="0">
              <a:spcBef>
                <a:spcPts val="0"/>
              </a:spcBef>
              <a:spcAft>
                <a:spcPts val="0"/>
              </a:spcAft>
              <a:buSzPts val="1400"/>
              <a:buChar char="○"/>
            </a:pPr>
            <a:r>
              <a:rPr lang="sk"/>
              <a:t>Podman</a:t>
            </a:r>
            <a:endParaRPr/>
          </a:p>
          <a:p>
            <a:pPr marL="914400" lvl="1" indent="-317500" algn="l" rtl="0">
              <a:spcBef>
                <a:spcPts val="0"/>
              </a:spcBef>
              <a:spcAft>
                <a:spcPts val="0"/>
              </a:spcAft>
              <a:buSzPts val="1400"/>
              <a:buChar char="○"/>
            </a:pPr>
            <a:r>
              <a:rPr lang="sk"/>
              <a:t>Kaniko</a:t>
            </a:r>
            <a:endParaRPr/>
          </a:p>
          <a:p>
            <a:pPr marL="914400" lvl="1" indent="-317500" algn="l" rtl="0">
              <a:spcBef>
                <a:spcPts val="0"/>
              </a:spcBef>
              <a:spcAft>
                <a:spcPts val="0"/>
              </a:spcAft>
              <a:buSzPts val="1400"/>
              <a:buChar char="○"/>
            </a:pPr>
            <a:r>
              <a:rPr lang="sk"/>
              <a:t>Buildah</a:t>
            </a:r>
            <a:endParaRPr/>
          </a:p>
          <a:p>
            <a:pPr marL="457200" lvl="0" indent="-342900" algn="l" rtl="0">
              <a:spcBef>
                <a:spcPts val="0"/>
              </a:spcBef>
              <a:spcAft>
                <a:spcPts val="0"/>
              </a:spcAft>
              <a:buSzPts val="1800"/>
              <a:buChar char="●"/>
            </a:pPr>
            <a:r>
              <a:rPr lang="sk" b="1"/>
              <a:t>OCI (Open Container Initiative): </a:t>
            </a:r>
            <a:r>
              <a:rPr lang="sk"/>
              <a:t>is a group created with the goal to formalize and standardize containers.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Declarative in Kubernetes</a:t>
            </a:r>
            <a:endParaRPr/>
          </a:p>
        </p:txBody>
      </p:sp>
      <p:sp>
        <p:nvSpPr>
          <p:cNvPr id="694" name="Google Shape;694;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We use kubernetes manifest files (yamls, sometimes I will use the word object). </a:t>
            </a:r>
            <a:endParaRPr/>
          </a:p>
          <a:p>
            <a:pPr marL="457200" lvl="0" indent="-342900" algn="l" rtl="0">
              <a:spcBef>
                <a:spcPts val="0"/>
              </a:spcBef>
              <a:spcAft>
                <a:spcPts val="0"/>
              </a:spcAft>
              <a:buSzPts val="1800"/>
              <a:buChar char="●"/>
            </a:pPr>
            <a:r>
              <a:rPr lang="sk"/>
              <a:t>We send those manifest files to API server and we leave the work to Kubernetes.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3"/>
          <p:cNvSpPr txBox="1"/>
          <p:nvPr/>
        </p:nvSpPr>
        <p:spPr>
          <a:xfrm>
            <a:off x="1746250" y="382925"/>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run nginx-pod --image=nginx --port 80</a:t>
            </a:r>
            <a:endParaRPr>
              <a:solidFill>
                <a:schemeClr val="lt2"/>
              </a:solidFill>
              <a:latin typeface="Roboto"/>
              <a:ea typeface="Roboto"/>
              <a:cs typeface="Roboto"/>
              <a:sym typeface="Roboto"/>
            </a:endParaRPr>
          </a:p>
        </p:txBody>
      </p:sp>
      <p:pic>
        <p:nvPicPr>
          <p:cNvPr id="700" name="Google Shape;700;p103"/>
          <p:cNvPicPr preferRelativeResize="0"/>
          <p:nvPr/>
        </p:nvPicPr>
        <p:blipFill>
          <a:blip r:embed="rId3">
            <a:alphaModFix/>
          </a:blip>
          <a:stretch>
            <a:fillRect/>
          </a:stretch>
        </p:blipFill>
        <p:spPr>
          <a:xfrm>
            <a:off x="404775" y="1504375"/>
            <a:ext cx="2905125" cy="2647950"/>
          </a:xfrm>
          <a:prstGeom prst="rect">
            <a:avLst/>
          </a:prstGeom>
          <a:noFill/>
          <a:ln>
            <a:noFill/>
          </a:ln>
        </p:spPr>
      </p:pic>
      <p:cxnSp>
        <p:nvCxnSpPr>
          <p:cNvPr id="701" name="Google Shape;701;p103"/>
          <p:cNvCxnSpPr/>
          <p:nvPr/>
        </p:nvCxnSpPr>
        <p:spPr>
          <a:xfrm>
            <a:off x="306150" y="986525"/>
            <a:ext cx="8450100" cy="0"/>
          </a:xfrm>
          <a:prstGeom prst="straightConnector1">
            <a:avLst/>
          </a:prstGeom>
          <a:noFill/>
          <a:ln w="9525" cap="flat" cmpd="sng">
            <a:solidFill>
              <a:schemeClr val="dk2"/>
            </a:solidFill>
            <a:prstDash val="lgDash"/>
            <a:round/>
            <a:headEnd type="none" w="med" len="med"/>
            <a:tailEnd type="none" w="med" len="med"/>
          </a:ln>
        </p:spPr>
      </p:cxnSp>
      <p:sp>
        <p:nvSpPr>
          <p:cNvPr id="702" name="Google Shape;702;p103"/>
          <p:cNvSpPr txBox="1"/>
          <p:nvPr/>
        </p:nvSpPr>
        <p:spPr>
          <a:xfrm>
            <a:off x="404775" y="1045350"/>
            <a:ext cx="391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t>nginx-pod.yaml</a:t>
            </a:r>
            <a:endParaRPr/>
          </a:p>
        </p:txBody>
      </p:sp>
      <p:sp>
        <p:nvSpPr>
          <p:cNvPr id="703" name="Google Shape;703;p103"/>
          <p:cNvSpPr txBox="1"/>
          <p:nvPr/>
        </p:nvSpPr>
        <p:spPr>
          <a:xfrm>
            <a:off x="4286825" y="1947975"/>
            <a:ext cx="40401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sk">
                <a:solidFill>
                  <a:schemeClr val="accent6"/>
                </a:solidFill>
                <a:latin typeface="Roboto"/>
                <a:ea typeface="Roboto"/>
                <a:cs typeface="Roboto"/>
                <a:sym typeface="Roboto"/>
              </a:rPr>
              <a:t>$</a:t>
            </a:r>
            <a:r>
              <a:rPr lang="sk">
                <a:latin typeface="Roboto"/>
                <a:ea typeface="Roboto"/>
                <a:cs typeface="Roboto"/>
                <a:sym typeface="Roboto"/>
              </a:rPr>
              <a:t> </a:t>
            </a:r>
            <a:r>
              <a:rPr lang="sk">
                <a:solidFill>
                  <a:schemeClr val="lt2"/>
                </a:solidFill>
                <a:latin typeface="Roboto"/>
                <a:ea typeface="Roboto"/>
                <a:cs typeface="Roboto"/>
                <a:sym typeface="Roboto"/>
              </a:rPr>
              <a:t>kubectl apply -f nginx-pod.yaml</a:t>
            </a:r>
            <a:endParaRPr>
              <a:solidFill>
                <a:schemeClr val="lt2"/>
              </a:solidFill>
              <a:latin typeface="Roboto"/>
              <a:ea typeface="Roboto"/>
              <a:cs typeface="Roboto"/>
              <a:sym typeface="Roboto"/>
            </a:endParaRPr>
          </a:p>
        </p:txBody>
      </p:sp>
      <p:sp>
        <p:nvSpPr>
          <p:cNvPr id="704" name="Google Shape;704;p103"/>
          <p:cNvSpPr txBox="1"/>
          <p:nvPr/>
        </p:nvSpPr>
        <p:spPr>
          <a:xfrm>
            <a:off x="6270350" y="89150"/>
            <a:ext cx="10641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imperative</a:t>
            </a:r>
            <a:endParaRPr/>
          </a:p>
        </p:txBody>
      </p:sp>
      <p:sp>
        <p:nvSpPr>
          <p:cNvPr id="705" name="Google Shape;705;p103"/>
          <p:cNvSpPr txBox="1"/>
          <p:nvPr/>
        </p:nvSpPr>
        <p:spPr>
          <a:xfrm>
            <a:off x="7924700" y="1504375"/>
            <a:ext cx="10641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sk"/>
              <a:t>declarative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Declarative is the best !!</a:t>
            </a:r>
            <a:endParaRPr/>
          </a:p>
        </p:txBody>
      </p:sp>
      <p:sp>
        <p:nvSpPr>
          <p:cNvPr id="711" name="Google Shape;711;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Imperative leads to a lot of misconfigurations (many times it is hard to replicate correct order of steps, it’s even harder in teams).</a:t>
            </a:r>
            <a:endParaRPr/>
          </a:p>
          <a:p>
            <a:pPr marL="457200" lvl="0" indent="-342900" algn="l" rtl="0">
              <a:spcBef>
                <a:spcPts val="0"/>
              </a:spcBef>
              <a:spcAft>
                <a:spcPts val="0"/>
              </a:spcAft>
              <a:buSzPts val="1800"/>
              <a:buChar char="●"/>
            </a:pPr>
            <a:r>
              <a:rPr lang="sk"/>
              <a:t>Declarative approach leads to single source of truth (the manifest file).</a:t>
            </a:r>
            <a:endParaRPr/>
          </a:p>
          <a:p>
            <a:pPr marL="457200" lvl="0" indent="-342900" algn="l" rtl="0">
              <a:spcBef>
                <a:spcPts val="0"/>
              </a:spcBef>
              <a:spcAft>
                <a:spcPts val="0"/>
              </a:spcAft>
              <a:buSzPts val="1800"/>
              <a:buChar char="●"/>
            </a:pPr>
            <a:r>
              <a:rPr lang="sk"/>
              <a:t>Easy to store in source control.</a:t>
            </a:r>
            <a:endParaRPr/>
          </a:p>
          <a:p>
            <a:pPr marL="457200" lvl="0" indent="-342900" algn="l" rtl="0">
              <a:spcBef>
                <a:spcPts val="0"/>
              </a:spcBef>
              <a:spcAft>
                <a:spcPts val="0"/>
              </a:spcAft>
              <a:buSzPts val="1800"/>
              <a:buChar char="●"/>
            </a:pPr>
            <a:r>
              <a:rPr lang="sk"/>
              <a:t>Easy to collaborate on.</a:t>
            </a:r>
            <a:endParaRPr/>
          </a:p>
          <a:p>
            <a:pPr marL="457200" lvl="0" indent="-342900" algn="l" rtl="0">
              <a:spcBef>
                <a:spcPts val="0"/>
              </a:spcBef>
              <a:spcAft>
                <a:spcPts val="0"/>
              </a:spcAft>
              <a:buSzPts val="1800"/>
              <a:buChar char="●"/>
            </a:pPr>
            <a:r>
              <a:rPr lang="sk"/>
              <a:t>Easy to version.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apiVersion</a:t>
            </a:r>
            <a:endParaRPr/>
          </a:p>
        </p:txBody>
      </p:sp>
      <p:sp>
        <p:nvSpPr>
          <p:cNvPr id="717" name="Google Shape;717;p105"/>
          <p:cNvSpPr txBox="1">
            <a:spLocks noGrp="1"/>
          </p:cNvSpPr>
          <p:nvPr>
            <p:ph type="body" idx="1"/>
          </p:nvPr>
        </p:nvSpPr>
        <p:spPr>
          <a:xfrm>
            <a:off x="311700" y="1152475"/>
            <a:ext cx="61314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When we create resources we talk Kubernetes api. Api may support different versions for different resources (e.g. for experimental features of backwards compatibility).</a:t>
            </a:r>
            <a:endParaRPr/>
          </a:p>
          <a:p>
            <a:pPr marL="457200" lvl="0" indent="-342900" algn="l" rtl="0">
              <a:spcBef>
                <a:spcPts val="0"/>
              </a:spcBef>
              <a:spcAft>
                <a:spcPts val="0"/>
              </a:spcAft>
              <a:buSzPts val="1800"/>
              <a:buChar char="●"/>
            </a:pPr>
            <a:r>
              <a:rPr lang="sk"/>
              <a:t>You can always check online the spiversion for different resources.</a:t>
            </a:r>
            <a:endParaRPr/>
          </a:p>
        </p:txBody>
      </p:sp>
      <p:pic>
        <p:nvPicPr>
          <p:cNvPr id="718" name="Google Shape;718;p105"/>
          <p:cNvPicPr preferRelativeResize="0"/>
          <p:nvPr/>
        </p:nvPicPr>
        <p:blipFill>
          <a:blip r:embed="rId3">
            <a:alphaModFix/>
          </a:blip>
          <a:stretch>
            <a:fillRect/>
          </a:stretch>
        </p:blipFill>
        <p:spPr>
          <a:xfrm>
            <a:off x="6607325" y="2800525"/>
            <a:ext cx="2418625" cy="2204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kind</a:t>
            </a:r>
            <a:endParaRPr/>
          </a:p>
        </p:txBody>
      </p:sp>
      <p:sp>
        <p:nvSpPr>
          <p:cNvPr id="724" name="Google Shape;724;p106"/>
          <p:cNvSpPr txBox="1">
            <a:spLocks noGrp="1"/>
          </p:cNvSpPr>
          <p:nvPr>
            <p:ph type="body" idx="1"/>
          </p:nvPr>
        </p:nvSpPr>
        <p:spPr>
          <a:xfrm>
            <a:off x="311700" y="1152475"/>
            <a:ext cx="61314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Is the resource type we want to create (uses always CamelCase).</a:t>
            </a:r>
            <a:endParaRPr/>
          </a:p>
        </p:txBody>
      </p:sp>
      <p:pic>
        <p:nvPicPr>
          <p:cNvPr id="725" name="Google Shape;725;p106"/>
          <p:cNvPicPr preferRelativeResize="0"/>
          <p:nvPr/>
        </p:nvPicPr>
        <p:blipFill>
          <a:blip r:embed="rId3">
            <a:alphaModFix/>
          </a:blip>
          <a:stretch>
            <a:fillRect/>
          </a:stretch>
        </p:blipFill>
        <p:spPr>
          <a:xfrm>
            <a:off x="6639875" y="2800525"/>
            <a:ext cx="2418625" cy="2204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metadata</a:t>
            </a:r>
            <a:endParaRPr/>
          </a:p>
        </p:txBody>
      </p:sp>
      <p:sp>
        <p:nvSpPr>
          <p:cNvPr id="731" name="Google Shape;731;p107"/>
          <p:cNvSpPr txBox="1">
            <a:spLocks noGrp="1"/>
          </p:cNvSpPr>
          <p:nvPr>
            <p:ph type="body" idx="1"/>
          </p:nvPr>
        </p:nvSpPr>
        <p:spPr>
          <a:xfrm>
            <a:off x="311700" y="1152475"/>
            <a:ext cx="63822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sk"/>
              <a:t>Is data about data section.</a:t>
            </a:r>
            <a:endParaRPr/>
          </a:p>
          <a:p>
            <a:pPr marL="457200" lvl="0" indent="-342900" algn="l" rtl="0">
              <a:spcBef>
                <a:spcPts val="0"/>
              </a:spcBef>
              <a:spcAft>
                <a:spcPts val="0"/>
              </a:spcAft>
              <a:buSzPts val="1800"/>
              <a:buChar char="●"/>
            </a:pPr>
            <a:r>
              <a:rPr lang="sk" b="1"/>
              <a:t>Name is always mandatory:</a:t>
            </a:r>
            <a:endParaRPr b="1"/>
          </a:p>
          <a:p>
            <a:pPr marL="914400" lvl="1" indent="-317500" algn="l" rtl="0">
              <a:spcBef>
                <a:spcPts val="0"/>
              </a:spcBef>
              <a:spcAft>
                <a:spcPts val="0"/>
              </a:spcAft>
              <a:buSzPts val="1400"/>
              <a:buChar char="○"/>
            </a:pPr>
            <a:r>
              <a:rPr lang="sk"/>
              <a:t>Must be a valid dns subdomain !!!!!!</a:t>
            </a:r>
            <a:endParaRPr/>
          </a:p>
          <a:p>
            <a:pPr marL="914400" lvl="1" indent="-304800" algn="l" rtl="0">
              <a:spcBef>
                <a:spcPts val="0"/>
              </a:spcBef>
              <a:spcAft>
                <a:spcPts val="0"/>
              </a:spcAft>
              <a:buClr>
                <a:srgbClr val="222222"/>
              </a:buClr>
              <a:buSzPts val="1200"/>
              <a:buFont typeface="Roboto"/>
              <a:buChar char="○"/>
            </a:pPr>
            <a:r>
              <a:rPr lang="sk" sz="1200">
                <a:solidFill>
                  <a:srgbClr val="222222"/>
                </a:solidFill>
                <a:highlight>
                  <a:srgbClr val="FFFFFF"/>
                </a:highlight>
                <a:latin typeface="Roboto"/>
                <a:ea typeface="Roboto"/>
                <a:cs typeface="Roboto"/>
                <a:sym typeface="Roboto"/>
              </a:rPr>
              <a:t>Contain no more than 253 characters.</a:t>
            </a:r>
            <a:endParaRPr sz="1200">
              <a:solidFill>
                <a:srgbClr val="222222"/>
              </a:solidFill>
              <a:highlight>
                <a:srgbClr val="FFFFFF"/>
              </a:highlight>
              <a:latin typeface="Roboto"/>
              <a:ea typeface="Roboto"/>
              <a:cs typeface="Roboto"/>
              <a:sym typeface="Roboto"/>
            </a:endParaRPr>
          </a:p>
          <a:p>
            <a:pPr marL="914400" lvl="1" indent="-304800" algn="l" rtl="0">
              <a:spcBef>
                <a:spcPts val="0"/>
              </a:spcBef>
              <a:spcAft>
                <a:spcPts val="0"/>
              </a:spcAft>
              <a:buClr>
                <a:srgbClr val="222222"/>
              </a:buClr>
              <a:buSzPts val="1200"/>
              <a:buFont typeface="Roboto"/>
              <a:buChar char="○"/>
            </a:pPr>
            <a:r>
              <a:rPr lang="sk" sz="1200">
                <a:solidFill>
                  <a:srgbClr val="222222"/>
                </a:solidFill>
                <a:highlight>
                  <a:srgbClr val="FFFFFF"/>
                </a:highlight>
                <a:latin typeface="Roboto"/>
                <a:ea typeface="Roboto"/>
                <a:cs typeface="Roboto"/>
                <a:sym typeface="Roboto"/>
              </a:rPr>
              <a:t>Contain only lowercase alphanumeric characters, '-' or '.'</a:t>
            </a:r>
            <a:endParaRPr sz="1200">
              <a:solidFill>
                <a:srgbClr val="222222"/>
              </a:solidFill>
              <a:highlight>
                <a:srgbClr val="FFFFFF"/>
              </a:highlight>
              <a:latin typeface="Roboto"/>
              <a:ea typeface="Roboto"/>
              <a:cs typeface="Roboto"/>
              <a:sym typeface="Roboto"/>
            </a:endParaRPr>
          </a:p>
          <a:p>
            <a:pPr marL="914400" lvl="1" indent="-304800" algn="l" rtl="0">
              <a:spcBef>
                <a:spcPts val="0"/>
              </a:spcBef>
              <a:spcAft>
                <a:spcPts val="0"/>
              </a:spcAft>
              <a:buClr>
                <a:srgbClr val="222222"/>
              </a:buClr>
              <a:buSzPts val="1200"/>
              <a:buFont typeface="Roboto"/>
              <a:buChar char="○"/>
            </a:pPr>
            <a:r>
              <a:rPr lang="sk" sz="1200">
                <a:solidFill>
                  <a:srgbClr val="222222"/>
                </a:solidFill>
                <a:highlight>
                  <a:srgbClr val="FFFFFF"/>
                </a:highlight>
                <a:latin typeface="Roboto"/>
                <a:ea typeface="Roboto"/>
                <a:cs typeface="Roboto"/>
                <a:sym typeface="Roboto"/>
              </a:rPr>
              <a:t>Start with an alphanumeric character.</a:t>
            </a:r>
            <a:endParaRPr sz="1200">
              <a:solidFill>
                <a:srgbClr val="222222"/>
              </a:solidFill>
              <a:highlight>
                <a:srgbClr val="FFFFFF"/>
              </a:highlight>
              <a:latin typeface="Roboto"/>
              <a:ea typeface="Roboto"/>
              <a:cs typeface="Roboto"/>
              <a:sym typeface="Roboto"/>
            </a:endParaRPr>
          </a:p>
          <a:p>
            <a:pPr marL="914400" lvl="1" indent="-304800" algn="l" rtl="0">
              <a:spcBef>
                <a:spcPts val="0"/>
              </a:spcBef>
              <a:spcAft>
                <a:spcPts val="0"/>
              </a:spcAft>
              <a:buClr>
                <a:srgbClr val="222222"/>
              </a:buClr>
              <a:buSzPts val="1200"/>
              <a:buFont typeface="Roboto"/>
              <a:buChar char="○"/>
            </a:pPr>
            <a:r>
              <a:rPr lang="sk" sz="1200">
                <a:solidFill>
                  <a:srgbClr val="222222"/>
                </a:solidFill>
                <a:highlight>
                  <a:srgbClr val="FFFFFF"/>
                </a:highlight>
                <a:latin typeface="Roboto"/>
                <a:ea typeface="Roboto"/>
                <a:cs typeface="Roboto"/>
                <a:sym typeface="Roboto"/>
              </a:rPr>
              <a:t>End with an alphanumeric character</a:t>
            </a:r>
            <a:r>
              <a:rPr lang="sk" b="1"/>
              <a:t>.</a:t>
            </a:r>
            <a:endParaRPr b="1"/>
          </a:p>
          <a:p>
            <a:pPr marL="457200" lvl="0" indent="-342900" algn="l" rtl="0">
              <a:spcBef>
                <a:spcPts val="0"/>
              </a:spcBef>
              <a:spcAft>
                <a:spcPts val="0"/>
              </a:spcAft>
              <a:buSzPts val="1800"/>
              <a:buChar char="●"/>
            </a:pPr>
            <a:r>
              <a:rPr lang="sk"/>
              <a:t>Labels helps to organize kubernetes resources into groups (more about it later).</a:t>
            </a:r>
            <a:endParaRPr/>
          </a:p>
        </p:txBody>
      </p:sp>
      <p:pic>
        <p:nvPicPr>
          <p:cNvPr id="732" name="Google Shape;732;p107"/>
          <p:cNvPicPr preferRelativeResize="0"/>
          <p:nvPr/>
        </p:nvPicPr>
        <p:blipFill>
          <a:blip r:embed="rId3">
            <a:alphaModFix/>
          </a:blip>
          <a:stretch>
            <a:fillRect/>
          </a:stretch>
        </p:blipFill>
        <p:spPr>
          <a:xfrm>
            <a:off x="6623600" y="2824950"/>
            <a:ext cx="2418625" cy="22045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spec.containers</a:t>
            </a:r>
            <a:endParaRPr/>
          </a:p>
        </p:txBody>
      </p:sp>
      <p:sp>
        <p:nvSpPr>
          <p:cNvPr id="738" name="Google Shape;738;p108"/>
          <p:cNvSpPr txBox="1">
            <a:spLocks noGrp="1"/>
          </p:cNvSpPr>
          <p:nvPr>
            <p:ph type="body" idx="1"/>
          </p:nvPr>
        </p:nvSpPr>
        <p:spPr>
          <a:xfrm>
            <a:off x="311700" y="1152475"/>
            <a:ext cx="59991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Its place where we define containers.</a:t>
            </a:r>
            <a:endParaRPr/>
          </a:p>
          <a:p>
            <a:pPr marL="457200" lvl="0" indent="-342900" algn="l" rtl="0">
              <a:spcBef>
                <a:spcPts val="0"/>
              </a:spcBef>
              <a:spcAft>
                <a:spcPts val="0"/>
              </a:spcAft>
              <a:buSzPts val="1800"/>
              <a:buChar char="●"/>
            </a:pPr>
            <a:r>
              <a:rPr lang="sk"/>
              <a:t>In this case we have one container with name and image nginx.</a:t>
            </a:r>
            <a:endParaRPr/>
          </a:p>
        </p:txBody>
      </p:sp>
      <p:pic>
        <p:nvPicPr>
          <p:cNvPr id="739" name="Google Shape;739;p108"/>
          <p:cNvPicPr preferRelativeResize="0"/>
          <p:nvPr/>
        </p:nvPicPr>
        <p:blipFill>
          <a:blip r:embed="rId3">
            <a:alphaModFix/>
          </a:blip>
          <a:stretch>
            <a:fillRect/>
          </a:stretch>
        </p:blipFill>
        <p:spPr>
          <a:xfrm>
            <a:off x="6631725" y="2808675"/>
            <a:ext cx="2418625" cy="2204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Demo with ports</a:t>
            </a:r>
            <a:endParaRPr/>
          </a:p>
        </p:txBody>
      </p:sp>
      <p:sp>
        <p:nvSpPr>
          <p:cNvPr id="745" name="Google Shape;745;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sk"/>
              <a:t>$ cd 011_declarative_example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sk"/>
              <a:t>Debugging pods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sk"/>
              <a:t>Why to debug</a:t>
            </a:r>
            <a:endParaRPr/>
          </a:p>
        </p:txBody>
      </p:sp>
      <p:sp>
        <p:nvSpPr>
          <p:cNvPr id="756" name="Google Shape;756;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sk"/>
              <a:t>Sometimes (almost always) code does not work as it supposes to.</a:t>
            </a:r>
            <a:endParaRPr/>
          </a:p>
          <a:p>
            <a:pPr marL="457200" lvl="0" indent="-342900" algn="l" rtl="0">
              <a:spcBef>
                <a:spcPts val="0"/>
              </a:spcBef>
              <a:spcAft>
                <a:spcPts val="0"/>
              </a:spcAft>
              <a:buSzPts val="1800"/>
              <a:buChar char="●"/>
            </a:pPr>
            <a:r>
              <a:rPr lang="sk"/>
              <a:t>Kubernetes provides tools to debug pods.</a:t>
            </a:r>
            <a:endParaRPr/>
          </a:p>
          <a:p>
            <a:pPr marL="457200" lvl="0" indent="-342900" algn="l" rtl="0">
              <a:spcBef>
                <a:spcPts val="0"/>
              </a:spcBef>
              <a:spcAft>
                <a:spcPts val="0"/>
              </a:spcAft>
              <a:buSzPts val="1800"/>
              <a:buChar char="●"/>
            </a:pPr>
            <a:r>
              <a:rPr lang="sk"/>
              <a:t>Types of problems:</a:t>
            </a:r>
            <a:endParaRPr/>
          </a:p>
          <a:p>
            <a:pPr marL="914400" lvl="1" indent="-317500" algn="l" rtl="0">
              <a:spcBef>
                <a:spcPts val="0"/>
              </a:spcBef>
              <a:spcAft>
                <a:spcPts val="0"/>
              </a:spcAft>
              <a:buSzPts val="1400"/>
              <a:buChar char="○"/>
            </a:pPr>
            <a:r>
              <a:rPr lang="sk"/>
              <a:t>Problem with kubernetes deployment.</a:t>
            </a:r>
            <a:endParaRPr/>
          </a:p>
          <a:p>
            <a:pPr marL="914400" lvl="1" indent="-317500" algn="l" rtl="0">
              <a:spcBef>
                <a:spcPts val="0"/>
              </a:spcBef>
              <a:spcAft>
                <a:spcPts val="0"/>
              </a:spcAft>
              <a:buSzPts val="1400"/>
              <a:buChar char="○"/>
            </a:pPr>
            <a:r>
              <a:rPr lang="sk"/>
              <a:t>Problem with the application.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9383</Words>
  <Application>Microsoft Office PowerPoint</Application>
  <PresentationFormat>On-screen Show (16:9)</PresentationFormat>
  <Paragraphs>1246</Paragraphs>
  <Slides>307</Slides>
  <Notes>307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307</vt:i4>
      </vt:variant>
    </vt:vector>
  </HeadingPairs>
  <TitlesOfParts>
    <vt:vector size="313" baseType="lpstr">
      <vt:lpstr>Arial</vt:lpstr>
      <vt:lpstr>Roboto</vt:lpstr>
      <vt:lpstr>Concert One</vt:lpstr>
      <vt:lpstr>Courier New</vt:lpstr>
      <vt:lpstr>Roboto Mono</vt:lpstr>
      <vt:lpstr>Simple Light</vt:lpstr>
      <vt:lpstr>Kubernetes course</vt:lpstr>
      <vt:lpstr>What is container</vt:lpstr>
      <vt:lpstr>What is container?</vt:lpstr>
      <vt:lpstr>What is virtualisation? </vt:lpstr>
      <vt:lpstr>Virtual machines</vt:lpstr>
      <vt:lpstr>Problems with VMs</vt:lpstr>
      <vt:lpstr>Containers</vt:lpstr>
      <vt:lpstr>Container</vt:lpstr>
      <vt:lpstr>Container is more general concept than Docker</vt:lpstr>
      <vt:lpstr>Rest of this course focuses primarily on Docker containers</vt:lpstr>
      <vt:lpstr>Docker</vt:lpstr>
      <vt:lpstr>What is Docker</vt:lpstr>
      <vt:lpstr>What is Docker container</vt:lpstr>
      <vt:lpstr>What is Docker image?</vt:lpstr>
      <vt:lpstr>How do we store images</vt:lpstr>
      <vt:lpstr>DEMO - Docker installation</vt:lpstr>
      <vt:lpstr>Docker image preparation</vt:lpstr>
      <vt:lpstr>Demo app </vt:lpstr>
      <vt:lpstr>Scenario</vt:lpstr>
      <vt:lpstr>Demo</vt:lpstr>
      <vt:lpstr>What is Kubernetes</vt:lpstr>
      <vt:lpstr>So what is kubernetes?</vt:lpstr>
      <vt:lpstr>What really means to orchestrate?</vt:lpstr>
      <vt:lpstr>Why don’t we run it all on one machine?</vt:lpstr>
      <vt:lpstr>Kubernetes solves</vt:lpstr>
      <vt:lpstr>PowerPoint Presentation</vt:lpstr>
      <vt:lpstr>PowerPoint Presentation</vt:lpstr>
      <vt:lpstr>Kubernetes immutability</vt:lpstr>
      <vt:lpstr>Kubernetes’ declarative configuration</vt:lpstr>
      <vt:lpstr>Self healing Kubernetes</vt:lpstr>
      <vt:lpstr>Separation of concerns</vt:lpstr>
      <vt:lpstr>Scalability</vt:lpstr>
      <vt:lpstr>Kubectl installation</vt:lpstr>
      <vt:lpstr>What is kubectl</vt:lpstr>
      <vt:lpstr>Demo</vt:lpstr>
      <vt:lpstr>Microk8s installation</vt:lpstr>
      <vt:lpstr>What is Microk8s</vt:lpstr>
      <vt:lpstr>Demo microk8s setup Ubuntu</vt:lpstr>
      <vt:lpstr>Microk8s alternatives</vt:lpstr>
      <vt:lpstr>AWS account setup</vt:lpstr>
      <vt:lpstr>Demo</vt:lpstr>
      <vt:lpstr>AWS EKS setup</vt:lpstr>
      <vt:lpstr>What is EKS</vt:lpstr>
      <vt:lpstr>Pricing for EKS</vt:lpstr>
      <vt:lpstr>AWS cli setup</vt:lpstr>
      <vt:lpstr>Install EKSCTL</vt:lpstr>
      <vt:lpstr>EKSCTL demo</vt:lpstr>
      <vt:lpstr>Kubernetes components and concepts</vt:lpstr>
      <vt:lpstr>Kubernetes nodes</vt:lpstr>
      <vt:lpstr>PowerPoint Presentation</vt:lpstr>
      <vt:lpstr>Kube api server</vt:lpstr>
      <vt:lpstr>PowerPoint Presentation</vt:lpstr>
      <vt:lpstr>Etcd (distributed key value storage)</vt:lpstr>
      <vt:lpstr>Kubelet</vt:lpstr>
      <vt:lpstr>PowerPoint Presentation</vt:lpstr>
      <vt:lpstr>Other core components (details in later videos)</vt:lpstr>
      <vt:lpstr>Kubernetes namespaces</vt:lpstr>
      <vt:lpstr>Problem</vt:lpstr>
      <vt:lpstr>Kubernetes namespaces </vt:lpstr>
      <vt:lpstr>Communication with kube-api</vt:lpstr>
      <vt:lpstr>PowerPoint Presentation</vt:lpstr>
      <vt:lpstr>Secure communication</vt:lpstr>
      <vt:lpstr>PowerPoint Presentation</vt:lpstr>
      <vt:lpstr>Cluster section</vt:lpstr>
      <vt:lpstr>Users section</vt:lpstr>
      <vt:lpstr>Context section</vt:lpstr>
      <vt:lpstr>Other sections</vt:lpstr>
      <vt:lpstr>Kubernetes config Demo</vt:lpstr>
      <vt:lpstr>Setting up autocomplete and VSCode</vt:lpstr>
      <vt:lpstr>Autocomplete</vt:lpstr>
      <vt:lpstr>Kubernetes Pods</vt:lpstr>
      <vt:lpstr>What is Pod? </vt:lpstr>
      <vt:lpstr>Example Nginx</vt:lpstr>
      <vt:lpstr>PowerPoint Presentation</vt:lpstr>
      <vt:lpstr>PowerPoint Presentation</vt:lpstr>
      <vt:lpstr>PowerPoint Presentation</vt:lpstr>
      <vt:lpstr>What really happened?</vt:lpstr>
      <vt:lpstr>So the pod is a container ? NO!!</vt:lpstr>
      <vt:lpstr>Examples for multiple containers in pod</vt:lpstr>
      <vt:lpstr>Kubectl usage</vt:lpstr>
      <vt:lpstr>We start to notice some patterns</vt:lpstr>
      <vt:lpstr>Kubectl commands structure </vt:lpstr>
      <vt:lpstr>What is resource?</vt:lpstr>
      <vt:lpstr>Kubectl commands</vt:lpstr>
      <vt:lpstr>Kubernetes resources</vt:lpstr>
      <vt:lpstr>Demo</vt:lpstr>
      <vt:lpstr>Declarative vs imperative</vt:lpstr>
      <vt:lpstr>Imperative</vt:lpstr>
      <vt:lpstr>Declarative</vt:lpstr>
      <vt:lpstr>Declarative in Kubernetes</vt:lpstr>
      <vt:lpstr>PowerPoint Presentation</vt:lpstr>
      <vt:lpstr>Declarative is the best !!</vt:lpstr>
      <vt:lpstr>apiVersion</vt:lpstr>
      <vt:lpstr>kind</vt:lpstr>
      <vt:lpstr>metadata</vt:lpstr>
      <vt:lpstr>spec.containers</vt:lpstr>
      <vt:lpstr>Demo with ports</vt:lpstr>
      <vt:lpstr>Debugging pods</vt:lpstr>
      <vt:lpstr>Why to debug</vt:lpstr>
      <vt:lpstr>Problem with Kubernetes </vt:lpstr>
      <vt:lpstr>Pod’s Status</vt:lpstr>
      <vt:lpstr>Problem with the application</vt:lpstr>
      <vt:lpstr>Ephemeral pods</vt:lpstr>
      <vt:lpstr>Demo</vt:lpstr>
      <vt:lpstr>Overriding Container command and entrypoint</vt:lpstr>
      <vt:lpstr>Problem</vt:lpstr>
      <vt:lpstr>Custom pod command</vt:lpstr>
      <vt:lpstr>Demo</vt:lpstr>
      <vt:lpstr>Resource limits and requests</vt:lpstr>
      <vt:lpstr>Each cluster comes with limited resources</vt:lpstr>
      <vt:lpstr>Problem</vt:lpstr>
      <vt:lpstr>Units in Kubernetes</vt:lpstr>
      <vt:lpstr>Resource requests</vt:lpstr>
      <vt:lpstr>Resource limits</vt:lpstr>
      <vt:lpstr>Demo</vt:lpstr>
      <vt:lpstr>Liveness probe</vt:lpstr>
      <vt:lpstr>Liveness probes</vt:lpstr>
      <vt:lpstr>PowerPoint Presentation</vt:lpstr>
      <vt:lpstr>Other types </vt:lpstr>
      <vt:lpstr>Demo</vt:lpstr>
      <vt:lpstr>Readiness and startup probes</vt:lpstr>
      <vt:lpstr>Startup probe </vt:lpstr>
      <vt:lpstr>PowerPoint Presentation</vt:lpstr>
      <vt:lpstr>Readiness probes</vt:lpstr>
      <vt:lpstr>Example use case differences</vt:lpstr>
      <vt:lpstr>Important</vt:lpstr>
      <vt:lpstr>restartPolicy</vt:lpstr>
      <vt:lpstr>Demo</vt:lpstr>
      <vt:lpstr>Labels and annotations</vt:lpstr>
      <vt:lpstr>Labels</vt:lpstr>
      <vt:lpstr>Rules</vt:lpstr>
      <vt:lpstr>Where can we use labels?</vt:lpstr>
      <vt:lpstr>Label selectors</vt:lpstr>
      <vt:lpstr>Annotations</vt:lpstr>
      <vt:lpstr>Demo</vt:lpstr>
      <vt:lpstr>ReplicaSets</vt:lpstr>
      <vt:lpstr>High availability</vt:lpstr>
      <vt:lpstr>Concept stateless pods</vt:lpstr>
      <vt:lpstr>ReplicaSet</vt:lpstr>
      <vt:lpstr>PowerPoint Presentation</vt:lpstr>
      <vt:lpstr>PowerPoint Presentation</vt:lpstr>
      <vt:lpstr>Reconciliation loop</vt:lpstr>
      <vt:lpstr>Demo</vt:lpstr>
      <vt:lpstr>Deployment</vt:lpstr>
      <vt:lpstr>Problem</vt:lpstr>
      <vt:lpstr>Deployment</vt:lpstr>
      <vt:lpstr>PowerPoint Presentation</vt:lpstr>
      <vt:lpstr>Update strategy</vt:lpstr>
      <vt:lpstr>MaxUavailable 25%</vt:lpstr>
      <vt:lpstr>MaxUavailable 25%</vt:lpstr>
      <vt:lpstr>MaxUavailable 25%</vt:lpstr>
      <vt:lpstr>MaxUavailable 25%</vt:lpstr>
      <vt:lpstr>MaxUavailable 25%</vt:lpstr>
      <vt:lpstr>Be careful</vt:lpstr>
      <vt:lpstr>Demo</vt:lpstr>
      <vt:lpstr>Rollbacks</vt:lpstr>
      <vt:lpstr>Motivation</vt:lpstr>
      <vt:lpstr>How it works?</vt:lpstr>
      <vt:lpstr>Kubectl</vt:lpstr>
      <vt:lpstr>Demo</vt:lpstr>
      <vt:lpstr>Scaling in Kubernetes</vt:lpstr>
      <vt:lpstr>Vertical scaling</vt:lpstr>
      <vt:lpstr>Horizontal scaling</vt:lpstr>
      <vt:lpstr>Horizontal Pod Autoscaler (HPA)</vt:lpstr>
      <vt:lpstr>HPA specification</vt:lpstr>
      <vt:lpstr>Demo</vt:lpstr>
      <vt:lpstr>ConfigMaps</vt:lpstr>
      <vt:lpstr>Motivation</vt:lpstr>
      <vt:lpstr>Creation</vt:lpstr>
      <vt:lpstr>How to use configmap</vt:lpstr>
      <vt:lpstr>What is a volume?</vt:lpstr>
      <vt:lpstr>PowerPoint Presentation</vt:lpstr>
      <vt:lpstr>Demo</vt:lpstr>
      <vt:lpstr>Secrets</vt:lpstr>
      <vt:lpstr>Motivation</vt:lpstr>
      <vt:lpstr>So what is Secret </vt:lpstr>
      <vt:lpstr>Basic Kubernetes secret types</vt:lpstr>
      <vt:lpstr>Demo</vt:lpstr>
      <vt:lpstr>Services basics</vt:lpstr>
      <vt:lpstr>Problem</vt:lpstr>
      <vt:lpstr>How networking works?</vt:lpstr>
      <vt:lpstr>Container network interface </vt:lpstr>
      <vt:lpstr>Introducing Services</vt:lpstr>
      <vt:lpstr>Service</vt:lpstr>
      <vt:lpstr>Service dns</vt:lpstr>
      <vt:lpstr>How is the traffic balanced?</vt:lpstr>
      <vt:lpstr>Demo</vt:lpstr>
      <vt:lpstr>Demo 2</vt:lpstr>
      <vt:lpstr>Kubernetes DNS</vt:lpstr>
      <vt:lpstr>Why DNS</vt:lpstr>
      <vt:lpstr>PowerPoint Presentation</vt:lpstr>
      <vt:lpstr>DNS in Kubernetes</vt:lpstr>
      <vt:lpstr>Pod’s DNS</vt:lpstr>
      <vt:lpstr>Demo</vt:lpstr>
      <vt:lpstr>NodePort</vt:lpstr>
      <vt:lpstr>ClusterIP service</vt:lpstr>
      <vt:lpstr>NodePort service </vt:lpstr>
      <vt:lpstr>PowerPoint Presentation</vt:lpstr>
      <vt:lpstr>NodePort  </vt:lpstr>
      <vt:lpstr>Demo</vt:lpstr>
      <vt:lpstr>LoadBalancer Things are getting complicated (but don’t worry)</vt:lpstr>
      <vt:lpstr>Problem</vt:lpstr>
      <vt:lpstr>Load balancer type of service</vt:lpstr>
      <vt:lpstr>PowerPoint Presentation</vt:lpstr>
      <vt:lpstr>LoadBalancer problems</vt:lpstr>
      <vt:lpstr>Demo Microk8s</vt:lpstr>
      <vt:lpstr>Ingress</vt:lpstr>
      <vt:lpstr>Motivation</vt:lpstr>
      <vt:lpstr>Ingress controller</vt:lpstr>
      <vt:lpstr>I have no idea what you just said michal</vt:lpstr>
      <vt:lpstr>PowerPoint Presentation</vt:lpstr>
      <vt:lpstr>Things to check</vt:lpstr>
      <vt:lpstr>Demo</vt:lpstr>
      <vt:lpstr>Daemonsets</vt:lpstr>
      <vt:lpstr>Motivation</vt:lpstr>
      <vt:lpstr>What is daemonset</vt:lpstr>
      <vt:lpstr>Demo</vt:lpstr>
      <vt:lpstr>Jobs</vt:lpstr>
      <vt:lpstr>Motivation</vt:lpstr>
      <vt:lpstr>Three types of jobs</vt:lpstr>
      <vt:lpstr>Things to know about jobs</vt:lpstr>
      <vt:lpstr>CronJobs </vt:lpstr>
      <vt:lpstr>Examples</vt:lpstr>
      <vt:lpstr>CronJob limitations</vt:lpstr>
      <vt:lpstr>Demo</vt:lpstr>
      <vt:lpstr>EmptyDir InitContainer</vt:lpstr>
      <vt:lpstr>First talk about init containers</vt:lpstr>
      <vt:lpstr>Django and initContainers</vt:lpstr>
      <vt:lpstr>PowerPoint Presentation</vt:lpstr>
      <vt:lpstr>Empty dir volume</vt:lpstr>
      <vt:lpstr>Demo</vt:lpstr>
      <vt:lpstr>HostPath</vt:lpstr>
      <vt:lpstr>Motivation</vt:lpstr>
      <vt:lpstr>HostPath</vt:lpstr>
      <vt:lpstr>PowerPoint Presentation</vt:lpstr>
      <vt:lpstr>Demo</vt:lpstr>
      <vt:lpstr>StorageClass in Kubernetes</vt:lpstr>
      <vt:lpstr>Persistent volumes</vt:lpstr>
      <vt:lpstr>What is CSI container storage interface</vt:lpstr>
      <vt:lpstr>How does it work?</vt:lpstr>
      <vt:lpstr>Benefits</vt:lpstr>
      <vt:lpstr>Persistent Volume</vt:lpstr>
      <vt:lpstr>Persistent volume claim</vt:lpstr>
      <vt:lpstr>PV AccessModes</vt:lpstr>
      <vt:lpstr>Some storage provisioners </vt:lpstr>
      <vt:lpstr>StorageClass reclaimPolicy</vt:lpstr>
      <vt:lpstr>Demo microk8s</vt:lpstr>
      <vt:lpstr>Deploying Django App</vt:lpstr>
      <vt:lpstr>Plan</vt:lpstr>
      <vt:lpstr>PowerPoint Presentation</vt:lpstr>
      <vt:lpstr>Demo</vt:lpstr>
      <vt:lpstr>StatefulSets</vt:lpstr>
      <vt:lpstr>Original design</vt:lpstr>
      <vt:lpstr>StatefulSet</vt:lpstr>
      <vt:lpstr>Gochas</vt:lpstr>
      <vt:lpstr>Headless service</vt:lpstr>
      <vt:lpstr>Demo</vt:lpstr>
      <vt:lpstr>Kubernetes Authentication</vt:lpstr>
      <vt:lpstr>Core concept</vt:lpstr>
      <vt:lpstr>Service accounts</vt:lpstr>
      <vt:lpstr>Using service account outside cluster</vt:lpstr>
      <vt:lpstr>The identity</vt:lpstr>
      <vt:lpstr>User accounts</vt:lpstr>
      <vt:lpstr>Demo</vt:lpstr>
      <vt:lpstr>Kubernetes Authorization</vt:lpstr>
      <vt:lpstr>Motivation</vt:lpstr>
      <vt:lpstr>RBAC - Role based access control</vt:lpstr>
      <vt:lpstr>Role example</vt:lpstr>
      <vt:lpstr>Role binding</vt:lpstr>
      <vt:lpstr>ClusterRole ClusterRoleBinding</vt:lpstr>
      <vt:lpstr>Demo</vt:lpstr>
      <vt:lpstr>CKAD: Blue Green deployment</vt:lpstr>
      <vt:lpstr>Motivation</vt:lpstr>
      <vt:lpstr>Blue Green Deployment</vt:lpstr>
      <vt:lpstr>PowerPoint Presentation</vt:lpstr>
      <vt:lpstr>PowerPoint Presentation</vt:lpstr>
      <vt:lpstr>PowerPoint Presentation</vt:lpstr>
      <vt:lpstr>Pros </vt:lpstr>
      <vt:lpstr>Cons</vt:lpstr>
      <vt:lpstr>Realisation 1</vt:lpstr>
      <vt:lpstr>Realisation 2</vt:lpstr>
      <vt:lpstr>Demo</vt:lpstr>
      <vt:lpstr>CKAD: Canary deployment</vt:lpstr>
      <vt:lpstr>Idea</vt:lpstr>
      <vt:lpstr>PowerPoint Presentation</vt:lpstr>
      <vt:lpstr>Pros</vt:lpstr>
      <vt:lpstr>Cons</vt:lpstr>
      <vt:lpstr>Realisation</vt:lpstr>
      <vt:lpstr>Demo</vt:lpstr>
      <vt:lpstr>CKAD jsonpath</vt:lpstr>
      <vt:lpstr>Motivation</vt:lpstr>
      <vt:lpstr>What is JSONPath?</vt:lpstr>
      <vt:lpstr>JSONPath basic functions</vt:lpstr>
      <vt:lpstr>JSONPath basic functions</vt:lpstr>
      <vt:lpstr>Demo</vt:lpstr>
      <vt:lpstr>CKAD custom columns</vt:lpstr>
      <vt:lpstr>Custom columns</vt:lpstr>
      <vt:lpstr>Demo</vt:lpstr>
      <vt:lpstr>AWS account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Ritesh Behal</cp:lastModifiedBy>
  <cp:revision>2</cp:revision>
  <dcterms:modified xsi:type="dcterms:W3CDTF">2025-07-14T13:56:50Z</dcterms:modified>
</cp:coreProperties>
</file>